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4"/>
  </p:notesMasterIdLst>
  <p:sldIdLst>
    <p:sldId id="256" r:id="rId2"/>
    <p:sldId id="285" r:id="rId3"/>
    <p:sldId id="284" r:id="rId4"/>
    <p:sldId id="287" r:id="rId5"/>
    <p:sldId id="288" r:id="rId6"/>
    <p:sldId id="286" r:id="rId7"/>
    <p:sldId id="289" r:id="rId8"/>
    <p:sldId id="291" r:id="rId9"/>
    <p:sldId id="294" r:id="rId10"/>
    <p:sldId id="290" r:id="rId11"/>
    <p:sldId id="295" r:id="rId12"/>
    <p:sldId id="292" r:id="rId13"/>
    <p:sldId id="296" r:id="rId14"/>
    <p:sldId id="301" r:id="rId15"/>
    <p:sldId id="297" r:id="rId16"/>
    <p:sldId id="257" r:id="rId17"/>
    <p:sldId id="300" r:id="rId18"/>
    <p:sldId id="293" r:id="rId19"/>
    <p:sldId id="283" r:id="rId20"/>
    <p:sldId id="299" r:id="rId21"/>
    <p:sldId id="298" r:id="rId22"/>
    <p:sldId id="282" r:id="rId23"/>
  </p:sldIdLst>
  <p:sldSz cx="9144000" cy="6858000" type="screen4x3"/>
  <p:notesSz cx="6858000" cy="9144000"/>
  <p:defaultTextStyle>
    <a:defPPr>
      <a:defRPr lang="he-IL"/>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006600"/>
    <a:srgbClr val="1D4C72"/>
    <a:srgbClr val="FFFCF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358" autoAdjust="0"/>
    <p:restoredTop sz="77743" autoAdjust="0"/>
  </p:normalViewPr>
  <p:slideViewPr>
    <p:cSldViewPr>
      <p:cViewPr>
        <p:scale>
          <a:sx n="66" d="100"/>
          <a:sy n="66" d="100"/>
        </p:scale>
        <p:origin x="-634" y="-432"/>
      </p:cViewPr>
      <p:guideLst>
        <p:guide orient="horz" pos="2160"/>
        <p:guide pos="2880"/>
      </p:guideLst>
    </p:cSldViewPr>
  </p:slideViewPr>
  <p:notesTextViewPr>
    <p:cViewPr>
      <p:scale>
        <a:sx n="100" d="100"/>
        <a:sy n="100" d="100"/>
      </p:scale>
      <p:origin x="0" y="0"/>
    </p:cViewPr>
  </p:notesTextViewPr>
  <p:sorterViewPr>
    <p:cViewPr>
      <p:scale>
        <a:sx n="66" d="100"/>
        <a:sy n="66" d="100"/>
      </p:scale>
      <p:origin x="-114"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rtl="1" fontAlgn="auto">
              <a:spcBef>
                <a:spcPts val="0"/>
              </a:spcBef>
              <a:spcAft>
                <a:spcPts val="0"/>
              </a:spcAft>
              <a:defRPr sz="1200">
                <a:latin typeface="+mn-lt"/>
                <a:cs typeface="+mn-cs"/>
              </a:defRPr>
            </a:lvl1pPr>
          </a:lstStyle>
          <a:p>
            <a:pPr>
              <a:defRPr/>
            </a:pPr>
            <a:endParaRPr lang="he-IL"/>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rtl="1" fontAlgn="auto">
              <a:spcBef>
                <a:spcPts val="0"/>
              </a:spcBef>
              <a:spcAft>
                <a:spcPts val="0"/>
              </a:spcAft>
              <a:defRPr sz="1200">
                <a:latin typeface="+mn-lt"/>
                <a:cs typeface="+mn-cs"/>
              </a:defRPr>
            </a:lvl1pPr>
          </a:lstStyle>
          <a:p>
            <a:pPr>
              <a:defRPr/>
            </a:pPr>
            <a:fld id="{B3C13D2A-2469-4CAE-A5E0-7BCD10FCC764}" type="datetimeFigureOut">
              <a:rPr lang="he-IL"/>
              <a:pPr>
                <a:defRPr/>
              </a:pPr>
              <a:t>כ'/אלול/תשע"א</a:t>
            </a:fld>
            <a:endParaRPr lang="he-I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he-IL"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rtl="1" fontAlgn="auto">
              <a:spcBef>
                <a:spcPts val="0"/>
              </a:spcBef>
              <a:spcAft>
                <a:spcPts val="0"/>
              </a:spcAft>
              <a:defRPr sz="1200">
                <a:latin typeface="+mn-lt"/>
                <a:cs typeface="+mn-cs"/>
              </a:defRPr>
            </a:lvl1pPr>
          </a:lstStyle>
          <a:p>
            <a:pPr>
              <a:defRPr/>
            </a:pPr>
            <a:endParaRPr lang="he-IL"/>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rtl="1" fontAlgn="auto">
              <a:spcBef>
                <a:spcPts val="0"/>
              </a:spcBef>
              <a:spcAft>
                <a:spcPts val="0"/>
              </a:spcAft>
              <a:defRPr sz="1200">
                <a:latin typeface="+mn-lt"/>
                <a:cs typeface="+mn-cs"/>
              </a:defRPr>
            </a:lvl1pPr>
          </a:lstStyle>
          <a:p>
            <a:pPr>
              <a:defRPr/>
            </a:pPr>
            <a:fld id="{B0A936D3-29AB-4377-AD5E-7A57D01BD60A}" type="slidenum">
              <a:rPr lang="he-IL"/>
              <a:pPr>
                <a:defRPr/>
              </a:pPr>
              <a:t>‹#›</a:t>
            </a:fld>
            <a:endParaRPr lang="he-IL"/>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lide Image Placeholder 1"/>
          <p:cNvSpPr>
            <a:spLocks noGrp="1" noRot="1" noChangeAspect="1" noTextEdit="1"/>
          </p:cNvSpPr>
          <p:nvPr>
            <p:ph type="sldImg"/>
          </p:nvPr>
        </p:nvSpPr>
        <p:spPr bwMode="auto">
          <a:noFill/>
          <a:ln>
            <a:solidFill>
              <a:srgbClr val="000000"/>
            </a:solidFill>
            <a:miter lim="800000"/>
            <a:headEnd/>
            <a:tailEnd/>
          </a:ln>
        </p:spPr>
      </p:sp>
      <p:sp>
        <p:nvSpPr>
          <p:cNvPr id="7170" name="Notes Placeholder 2"/>
          <p:cNvSpPr>
            <a:spLocks noGrp="1"/>
          </p:cNvSpPr>
          <p:nvPr>
            <p:ph type="body" idx="1"/>
          </p:nvPr>
        </p:nvSpPr>
        <p:spPr bwMode="auto">
          <a:noFill/>
        </p:spPr>
        <p:txBody>
          <a:bodyPr/>
          <a:lstStyle/>
          <a:p>
            <a:pPr eaLnBrk="1" hangingPunct="1">
              <a:spcBef>
                <a:spcPct val="0"/>
              </a:spcBef>
            </a:pPr>
            <a:endParaRPr lang="he-IL" smtClean="0"/>
          </a:p>
        </p:txBody>
      </p:sp>
      <p:sp>
        <p:nvSpPr>
          <p:cNvPr id="102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23168F8-8956-4A8A-A7F4-BE88FC65010F}" type="slidenum">
              <a:rPr lang="ar-SA" smtClean="0"/>
              <a:pPr fontAlgn="base">
                <a:spcBef>
                  <a:spcPct val="0"/>
                </a:spcBef>
                <a:spcAft>
                  <a:spcPct val="0"/>
                </a:spcAft>
                <a:defRPr/>
              </a:pPr>
              <a:t>1</a:t>
            </a:fld>
            <a:endParaRPr lang="he-I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21506" name="מציין מיקום של הערות 2"/>
          <p:cNvSpPr>
            <a:spLocks noGrp="1"/>
          </p:cNvSpPr>
          <p:nvPr>
            <p:ph type="body" idx="1"/>
          </p:nvPr>
        </p:nvSpPr>
        <p:spPr bwMode="auto">
          <a:noFill/>
        </p:spPr>
        <p:txBody>
          <a:bodyPr/>
          <a:lstStyle/>
          <a:p>
            <a:endParaRPr lang="he-IL" smtClean="0"/>
          </a:p>
        </p:txBody>
      </p:sp>
      <p:sp>
        <p:nvSpPr>
          <p:cNvPr id="4" name="מציין מיקום של מספר שקופית 3"/>
          <p:cNvSpPr>
            <a:spLocks noGrp="1"/>
          </p:cNvSpPr>
          <p:nvPr>
            <p:ph type="sldNum" sz="quarter" idx="5"/>
          </p:nvPr>
        </p:nvSpPr>
        <p:spPr/>
        <p:txBody>
          <a:bodyPr/>
          <a:lstStyle/>
          <a:p>
            <a:pPr>
              <a:defRPr/>
            </a:pPr>
            <a:fld id="{8416966F-6561-4E40-82F0-8FE1F8E25288}" type="slidenum">
              <a:rPr lang="he-IL" smtClean="0"/>
              <a:pPr>
                <a:defRPr/>
              </a:pPr>
              <a:t>14</a:t>
            </a:fld>
            <a:endParaRPr lang="he-I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23554" name="מציין מיקום של הערות 2"/>
          <p:cNvSpPr>
            <a:spLocks noGrp="1"/>
          </p:cNvSpPr>
          <p:nvPr>
            <p:ph type="body" idx="1"/>
          </p:nvPr>
        </p:nvSpPr>
        <p:spPr bwMode="auto">
          <a:noFill/>
        </p:spPr>
        <p:txBody>
          <a:bodyPr/>
          <a:lstStyle/>
          <a:p>
            <a:endParaRPr lang="he-IL" smtClean="0"/>
          </a:p>
        </p:txBody>
      </p:sp>
      <p:sp>
        <p:nvSpPr>
          <p:cNvPr id="4" name="מציין מיקום של מספר שקופית 3"/>
          <p:cNvSpPr>
            <a:spLocks noGrp="1"/>
          </p:cNvSpPr>
          <p:nvPr>
            <p:ph type="sldNum" sz="quarter" idx="5"/>
          </p:nvPr>
        </p:nvSpPr>
        <p:spPr/>
        <p:txBody>
          <a:bodyPr/>
          <a:lstStyle/>
          <a:p>
            <a:pPr>
              <a:defRPr/>
            </a:pPr>
            <a:fld id="{D113A036-90F8-4768-8842-3A073A1744CF}" type="slidenum">
              <a:rPr lang="he-IL" smtClean="0"/>
              <a:pPr>
                <a:defRPr/>
              </a:pPr>
              <a:t>15</a:t>
            </a:fld>
            <a:endParaRPr lang="he-I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lgn="l" rtl="0">
              <a:defRPr sz="1000">
                <a:solidFill>
                  <a:schemeClr val="bg1">
                    <a:lumMod val="50000"/>
                  </a:schemeClr>
                </a:solidFill>
              </a:defRPr>
            </a:lvl1pPr>
          </a:lstStyle>
          <a:p>
            <a:pPr>
              <a:defRPr/>
            </a:pPr>
            <a:fld id="{E34BA85D-E322-4012-8EC6-3552BDF3C303}" type="slidenum">
              <a:rPr lang="he-IL"/>
              <a:pPr>
                <a:defRPr/>
              </a:pPr>
              <a:t>‹#›</a:t>
            </a:fld>
            <a:endParaRPr lang="he-I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he-IL"/>
          </a:p>
        </p:txBody>
      </p:sp>
      <p:sp>
        <p:nvSpPr>
          <p:cNvPr id="3" name="Footer Placeholder 4"/>
          <p:cNvSpPr>
            <a:spLocks noGrp="1"/>
          </p:cNvSpPr>
          <p:nvPr>
            <p:ph type="ftr" sz="quarter" idx="11"/>
          </p:nvPr>
        </p:nvSpPr>
        <p:spPr/>
        <p:txBody>
          <a:bodyPr/>
          <a:lstStyle>
            <a:lvl1pPr>
              <a:defRPr/>
            </a:lvl1pPr>
          </a:lstStyle>
          <a:p>
            <a:pPr>
              <a:defRPr/>
            </a:pPr>
            <a:endParaRPr lang="he-IL"/>
          </a:p>
        </p:txBody>
      </p:sp>
      <p:sp>
        <p:nvSpPr>
          <p:cNvPr id="4" name="Slide Number Placeholder 5"/>
          <p:cNvSpPr>
            <a:spLocks noGrp="1"/>
          </p:cNvSpPr>
          <p:nvPr>
            <p:ph type="sldNum" sz="quarter" idx="12"/>
          </p:nvPr>
        </p:nvSpPr>
        <p:spPr/>
        <p:txBody>
          <a:bodyPr/>
          <a:lstStyle>
            <a:lvl1pPr>
              <a:defRPr/>
            </a:lvl1pPr>
          </a:lstStyle>
          <a:p>
            <a:pPr>
              <a:defRPr/>
            </a:pPr>
            <a:fld id="{F935F6F9-618F-4833-906D-BE5B972D4E90}" type="slidenum">
              <a:rPr lang="he-IL"/>
              <a:pPr>
                <a:defRPr/>
              </a:pPr>
              <a:t>‹#›</a:t>
            </a:fld>
            <a:endParaRPr lang="he-I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Shaelot">
    <p:spTree>
      <p:nvGrpSpPr>
        <p:cNvPr id="1" name=""/>
        <p:cNvGrpSpPr/>
        <p:nvPr/>
      </p:nvGrpSpPr>
      <p:grpSpPr>
        <a:xfrm>
          <a:off x="0" y="0"/>
          <a:ext cx="0" cy="0"/>
          <a:chOff x="0" y="0"/>
          <a:chExt cx="0" cy="0"/>
        </a:xfrm>
      </p:grpSpPr>
      <p:sp>
        <p:nvSpPr>
          <p:cNvPr id="2" name="Rectangle 5"/>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3" name="Slide Number Placeholder 5"/>
          <p:cNvSpPr>
            <a:spLocks noGrp="1"/>
          </p:cNvSpPr>
          <p:nvPr>
            <p:ph type="sldNum" sz="quarter" idx="10"/>
          </p:nvPr>
        </p:nvSpPr>
        <p:spPr/>
        <p:txBody>
          <a:bodyPr/>
          <a:lstStyle>
            <a:lvl1pPr algn="l" rtl="0">
              <a:defRPr sz="1000">
                <a:solidFill>
                  <a:schemeClr val="bg1">
                    <a:lumMod val="50000"/>
                  </a:schemeClr>
                </a:solidFill>
              </a:defRPr>
            </a:lvl1pPr>
          </a:lstStyle>
          <a:p>
            <a:pPr>
              <a:defRPr/>
            </a:pPr>
            <a:fld id="{9F418792-C7E9-4354-9F88-FFCD08B8881E}" type="slidenum">
              <a:rPr lang="he-IL"/>
              <a:pPr>
                <a:defRPr/>
              </a:pPr>
              <a:t>‹#›</a:t>
            </a:fld>
            <a:endParaRPr lang="he-IL"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5" cstate="print"/>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rtl="1" fontAlgn="auto">
              <a:spcBef>
                <a:spcPts val="0"/>
              </a:spcBef>
              <a:spcAft>
                <a:spcPts val="0"/>
              </a:spcAft>
              <a:defRPr sz="1200">
                <a:solidFill>
                  <a:schemeClr val="tx1">
                    <a:tint val="75000"/>
                  </a:schemeClr>
                </a:solidFill>
                <a:latin typeface="+mn-lt"/>
                <a:cs typeface="+mn-cs"/>
              </a:defRPr>
            </a:lvl1pPr>
          </a:lstStyle>
          <a:p>
            <a:pPr>
              <a:defRPr/>
            </a:pPr>
            <a:endParaRPr lang="he-I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rtl="1" fontAlgn="auto">
              <a:spcBef>
                <a:spcPts val="0"/>
              </a:spcBef>
              <a:spcAft>
                <a:spcPts val="0"/>
              </a:spcAft>
              <a:defRPr sz="1200">
                <a:solidFill>
                  <a:schemeClr val="tx1">
                    <a:tint val="75000"/>
                  </a:schemeClr>
                </a:solidFill>
                <a:latin typeface="+mn-lt"/>
                <a:cs typeface="+mn-cs"/>
              </a:defRPr>
            </a:lvl1pPr>
          </a:lstStyle>
          <a:p>
            <a:pPr>
              <a:defRPr/>
            </a:pPr>
            <a:endParaRPr lang="he-IL"/>
          </a:p>
        </p:txBody>
      </p:sp>
      <p:sp>
        <p:nvSpPr>
          <p:cNvPr id="7" name="Slide Number Placeholder 5"/>
          <p:cNvSpPr>
            <a:spLocks noGrp="1"/>
          </p:cNvSpPr>
          <p:nvPr>
            <p:ph type="sldNum" sz="quarter" idx="4"/>
          </p:nvPr>
        </p:nvSpPr>
        <p:spPr>
          <a:xfrm>
            <a:off x="366713" y="6643688"/>
            <a:ext cx="2133600" cy="285750"/>
          </a:xfrm>
          <a:prstGeom prst="rect">
            <a:avLst/>
          </a:prstGeom>
        </p:spPr>
        <p:txBody>
          <a:bodyPr/>
          <a:lstStyle>
            <a:lvl1pPr algn="l" rtl="0">
              <a:defRPr sz="1000">
                <a:solidFill>
                  <a:schemeClr val="bg1">
                    <a:lumMod val="50000"/>
                  </a:schemeClr>
                </a:solidFill>
                <a:latin typeface="Arial" pitchFamily="34" charset="0"/>
                <a:cs typeface="Arial" pitchFamily="34" charset="0"/>
              </a:defRPr>
            </a:lvl1pPr>
          </a:lstStyle>
          <a:p>
            <a:pPr>
              <a:defRPr/>
            </a:pPr>
            <a:fld id="{91204F14-2D2C-4E61-99F5-386117762FCD}"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83652" r:id="rId1"/>
    <p:sldLayoutId id="2147483651" r:id="rId2"/>
    <p:sldLayoutId id="2147483653" r:id="rId3"/>
  </p:sldLayoutIdLst>
  <p:hf hdr="0" ftr="0" dt="0"/>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Arial" pitchFamily="34" charset="0"/>
          <a:cs typeface="Arial" pitchFamily="34" charset="0"/>
        </a:defRPr>
      </a:lvl2pPr>
      <a:lvl3pPr algn="ctr" rtl="1" eaLnBrk="0" fontAlgn="base" hangingPunct="0">
        <a:spcBef>
          <a:spcPct val="0"/>
        </a:spcBef>
        <a:spcAft>
          <a:spcPct val="0"/>
        </a:spcAft>
        <a:defRPr sz="4400">
          <a:solidFill>
            <a:schemeClr val="tx1"/>
          </a:solidFill>
          <a:latin typeface="Arial" pitchFamily="34" charset="0"/>
          <a:cs typeface="Arial" pitchFamily="34" charset="0"/>
        </a:defRPr>
      </a:lvl3pPr>
      <a:lvl4pPr algn="ctr" rtl="1" eaLnBrk="0" fontAlgn="base" hangingPunct="0">
        <a:spcBef>
          <a:spcPct val="0"/>
        </a:spcBef>
        <a:spcAft>
          <a:spcPct val="0"/>
        </a:spcAft>
        <a:defRPr sz="4400">
          <a:solidFill>
            <a:schemeClr val="tx1"/>
          </a:solidFill>
          <a:latin typeface="Arial" pitchFamily="34" charset="0"/>
          <a:cs typeface="Arial" pitchFamily="34" charset="0"/>
        </a:defRPr>
      </a:lvl4pPr>
      <a:lvl5pPr algn="ctr"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ctr" rtl="1" fontAlgn="base">
        <a:spcBef>
          <a:spcPct val="0"/>
        </a:spcBef>
        <a:spcAft>
          <a:spcPct val="0"/>
        </a:spcAft>
        <a:defRPr sz="4400">
          <a:solidFill>
            <a:schemeClr val="tx1"/>
          </a:solidFill>
          <a:latin typeface="Arial" pitchFamily="34" charset="0"/>
          <a:cs typeface="Arial" pitchFamily="34" charset="0"/>
        </a:defRPr>
      </a:lvl6pPr>
      <a:lvl7pPr marL="914400" algn="ctr" rtl="1" fontAlgn="base">
        <a:spcBef>
          <a:spcPct val="0"/>
        </a:spcBef>
        <a:spcAft>
          <a:spcPct val="0"/>
        </a:spcAft>
        <a:defRPr sz="4400">
          <a:solidFill>
            <a:schemeClr val="tx1"/>
          </a:solidFill>
          <a:latin typeface="Arial" pitchFamily="34" charset="0"/>
          <a:cs typeface="Arial" pitchFamily="34" charset="0"/>
        </a:defRPr>
      </a:lvl7pPr>
      <a:lvl8pPr marL="1371600" algn="ctr" rtl="1" fontAlgn="base">
        <a:spcBef>
          <a:spcPct val="0"/>
        </a:spcBef>
        <a:spcAft>
          <a:spcPct val="0"/>
        </a:spcAft>
        <a:defRPr sz="4400">
          <a:solidFill>
            <a:schemeClr val="tx1"/>
          </a:solidFill>
          <a:latin typeface="Arial" pitchFamily="34" charset="0"/>
          <a:cs typeface="Arial" pitchFamily="34" charset="0"/>
        </a:defRPr>
      </a:lvl8pPr>
      <a:lvl9pPr marL="1828800" algn="ctr" rtl="1" fontAlgn="base">
        <a:spcBef>
          <a:spcPct val="0"/>
        </a:spcBef>
        <a:spcAft>
          <a:spcPct val="0"/>
        </a:spcAft>
        <a:defRPr sz="4400">
          <a:solidFill>
            <a:schemeClr val="tx1"/>
          </a:solidFill>
          <a:latin typeface="Arial" pitchFamily="34" charset="0"/>
          <a:cs typeface="Arial" pitchFamily="34"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gif"/><Relationship Id="rId3" Type="http://schemas.openxmlformats.org/officeDocument/2006/relationships/image" Target="../media/image4.png"/><Relationship Id="rId7"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1.gif"/><Relationship Id="rId7" Type="http://schemas.openxmlformats.org/officeDocument/2006/relationships/image" Target="../media/image15.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4.jpeg"/><Relationship Id="rId5" Type="http://schemas.openxmlformats.org/officeDocument/2006/relationships/image" Target="../media/image13.png"/><Relationship Id="rId10" Type="http://schemas.openxmlformats.org/officeDocument/2006/relationships/image" Target="../media/image18.jpeg"/><Relationship Id="rId4" Type="http://schemas.openxmlformats.org/officeDocument/2006/relationships/image" Target="../media/image3.gif"/><Relationship Id="rId9" Type="http://schemas.openxmlformats.org/officeDocument/2006/relationships/image" Target="../media/image17.jpeg"/></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7" Type="http://schemas.openxmlformats.org/officeDocument/2006/relationships/image" Target="../media/image19.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3.gif"/><Relationship Id="rId5" Type="http://schemas.openxmlformats.org/officeDocument/2006/relationships/image" Target="../media/image1.gif"/><Relationship Id="rId4" Type="http://schemas.openxmlformats.org/officeDocument/2006/relationships/image" Target="../media/image18.jpeg"/></Relationships>
</file>

<file path=ppt/slides/_rels/slide1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14.jpeg"/><Relationship Id="rId7" Type="http://schemas.openxmlformats.org/officeDocument/2006/relationships/image" Target="../media/image22.jpeg"/><Relationship Id="rId2" Type="http://schemas.openxmlformats.org/officeDocument/2006/relationships/image" Target="../media/image20.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3.gif"/><Relationship Id="rId4" Type="http://schemas.openxmlformats.org/officeDocument/2006/relationships/image" Target="../media/image21.jpeg"/><Relationship Id="rId9" Type="http://schemas.openxmlformats.org/officeDocument/2006/relationships/image" Target="../media/image23.png"/></Relationships>
</file>

<file path=ppt/slides/_rels/slide1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gif"/><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gif"/><Relationship Id="rId1" Type="http://schemas.openxmlformats.org/officeDocument/2006/relationships/slideLayout" Target="../slideLayouts/slideLayout1.xml"/><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gif"/><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gif"/><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gif"/><Relationship Id="rId1" Type="http://schemas.openxmlformats.org/officeDocument/2006/relationships/slideLayout" Target="../slideLayouts/slideLayout1.xml"/><Relationship Id="rId5" Type="http://schemas.openxmlformats.org/officeDocument/2006/relationships/image" Target="../media/image12.jpeg"/><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285750" y="1382713"/>
            <a:ext cx="8572500" cy="46037"/>
          </a:xfrm>
          <a:prstGeom prst="rect">
            <a:avLst/>
          </a:prstGeom>
          <a:blipFill dpi="0" rotWithShape="1">
            <a:blip r:embed="rId4"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5" name="TextBox 4"/>
          <p:cNvSpPr txBox="1"/>
          <p:nvPr/>
        </p:nvSpPr>
        <p:spPr>
          <a:xfrm>
            <a:off x="785813" y="357188"/>
            <a:ext cx="8162925" cy="1189037"/>
          </a:xfrm>
          <a:prstGeom prst="rect">
            <a:avLst/>
          </a:prstGeom>
          <a:noFill/>
          <a:ln w="19050">
            <a:noFill/>
          </a:ln>
          <a:effectLst>
            <a:outerShdw sx="102000" sy="102000" algn="tl" rotWithShape="0">
              <a:schemeClr val="bg1">
                <a:lumMod val="65000"/>
                <a:alpha val="0"/>
              </a:schemeClr>
            </a:outerShdw>
          </a:effectLst>
        </p:spPr>
        <p:txBody>
          <a:bodyPr>
            <a:spAutoFit/>
          </a:bodyPr>
          <a:lstStyle/>
          <a:p>
            <a:r>
              <a:rPr lang="ar-SA" sz="7200" b="1">
                <a:solidFill>
                  <a:srgbClr val="1D4C72"/>
                </a:solidFill>
                <a:cs typeface="Traditional Arabic" pitchFamily="2" charset="-78"/>
              </a:rPr>
              <a:t>الموادّ الجزيئية</a:t>
            </a:r>
            <a:endParaRPr lang="he-IL" sz="7200" b="1">
              <a:solidFill>
                <a:srgbClr val="1D4C72"/>
              </a:solidFill>
              <a:cs typeface="Traditional Arabic" pitchFamily="2" charset="-78"/>
            </a:endParaRPr>
          </a:p>
        </p:txBody>
      </p:sp>
      <p:sp>
        <p:nvSpPr>
          <p:cNvPr id="6" name="TextBox 5"/>
          <p:cNvSpPr txBox="1"/>
          <p:nvPr/>
        </p:nvSpPr>
        <p:spPr>
          <a:xfrm>
            <a:off x="785813" y="1363663"/>
            <a:ext cx="8143875" cy="762000"/>
          </a:xfrm>
          <a:prstGeom prst="rect">
            <a:avLst/>
          </a:prstGeom>
          <a:noFill/>
          <a:ln w="19050">
            <a:noFill/>
          </a:ln>
          <a:effectLst>
            <a:outerShdw sx="102000" sy="102000" algn="tl" rotWithShape="0">
              <a:schemeClr val="bg1">
                <a:lumMod val="65000"/>
                <a:alpha val="0"/>
              </a:schemeClr>
            </a:outerShdw>
          </a:effectLst>
        </p:spPr>
        <p:txBody>
          <a:bodyPr>
            <a:spAutoFit/>
          </a:bodyPr>
          <a:lstStyle/>
          <a:p>
            <a:r>
              <a:rPr lang="ar-SA" sz="4400" b="1">
                <a:solidFill>
                  <a:srgbClr val="FF6600"/>
                </a:solidFill>
                <a:cs typeface="Traditional Arabic" pitchFamily="2" charset="-78"/>
              </a:rPr>
              <a:t>المبنى الفراغي وقطبية الجزيئات</a:t>
            </a:r>
            <a:endParaRPr lang="he-IL" sz="4400" b="1">
              <a:solidFill>
                <a:srgbClr val="FF6600"/>
              </a:solidFill>
              <a:cs typeface="Traditional Arabic" pitchFamily="2" charset="-78"/>
            </a:endParaRPr>
          </a:p>
        </p:txBody>
      </p:sp>
      <p:sp>
        <p:nvSpPr>
          <p:cNvPr id="18" name="Rectangle 17"/>
          <p:cNvSpPr/>
          <p:nvPr/>
        </p:nvSpPr>
        <p:spPr>
          <a:xfrm>
            <a:off x="714375" y="2571750"/>
            <a:ext cx="8143875" cy="857250"/>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buFontTx/>
              <a:buBlip>
                <a:blip r:embed="rId5"/>
              </a:buBlip>
            </a:pPr>
            <a:r>
              <a:rPr lang="he-IL" dirty="0">
                <a:solidFill>
                  <a:schemeClr val="tx1"/>
                </a:solidFill>
              </a:rPr>
              <a:t> </a:t>
            </a:r>
            <a:r>
              <a:rPr lang="ar-SA" sz="2200" dirty="0">
                <a:solidFill>
                  <a:schemeClr val="tx1"/>
                </a:solidFill>
                <a:cs typeface="Traditional Arabic" pitchFamily="2" charset="-78"/>
              </a:rPr>
              <a:t>موضوع الدرس</a:t>
            </a:r>
            <a:r>
              <a:rPr lang="he-IL" sz="2200" dirty="0">
                <a:solidFill>
                  <a:schemeClr val="tx1"/>
                </a:solidFill>
                <a:cs typeface="Traditional Arabic" pitchFamily="2" charset="-78"/>
              </a:rPr>
              <a:t> </a:t>
            </a:r>
            <a:r>
              <a:rPr lang="he-IL" dirty="0">
                <a:solidFill>
                  <a:schemeClr val="tx1"/>
                </a:solidFill>
                <a:cs typeface="Times New Roman" pitchFamily="18" charset="0"/>
              </a:rPr>
              <a:t>1</a:t>
            </a:r>
            <a:r>
              <a:rPr lang="he-IL" sz="2200" dirty="0">
                <a:solidFill>
                  <a:schemeClr val="tx1"/>
                </a:solidFill>
                <a:cs typeface="Traditional Arabic" pitchFamily="2" charset="-78"/>
              </a:rPr>
              <a:t> – </a:t>
            </a:r>
            <a:r>
              <a:rPr lang="ar-SA" sz="2200" dirty="0">
                <a:solidFill>
                  <a:schemeClr val="tx1"/>
                </a:solidFill>
                <a:cs typeface="Traditional Arabic" pitchFamily="2" charset="-78"/>
              </a:rPr>
              <a:t>المبنى الفراغي للجزيئات البسيطة</a:t>
            </a:r>
            <a:endParaRPr lang="he-IL" sz="2200" dirty="0">
              <a:solidFill>
                <a:schemeClr val="tx1"/>
              </a:solidFill>
              <a:cs typeface="Traditional Arabic" pitchFamily="2" charset="-78"/>
            </a:endParaRPr>
          </a:p>
          <a:p>
            <a:pPr>
              <a:buFontTx/>
              <a:buBlip>
                <a:blip r:embed="rId5"/>
              </a:buBlip>
            </a:pPr>
            <a:r>
              <a:rPr lang="he-IL" sz="2200" dirty="0">
                <a:solidFill>
                  <a:schemeClr val="tx1"/>
                </a:solidFill>
                <a:cs typeface="Traditional Arabic" pitchFamily="2" charset="-78"/>
              </a:rPr>
              <a:t> </a:t>
            </a:r>
            <a:r>
              <a:rPr lang="ar-SA" sz="2200" dirty="0">
                <a:solidFill>
                  <a:schemeClr val="tx1"/>
                </a:solidFill>
                <a:cs typeface="Traditional Arabic" pitchFamily="2" charset="-78"/>
              </a:rPr>
              <a:t>موضوع الدرس</a:t>
            </a:r>
            <a:r>
              <a:rPr lang="he-IL" sz="2200" dirty="0">
                <a:solidFill>
                  <a:schemeClr val="tx1"/>
                </a:solidFill>
                <a:cs typeface="Traditional Arabic" pitchFamily="2" charset="-78"/>
              </a:rPr>
              <a:t> </a:t>
            </a:r>
            <a:r>
              <a:rPr lang="he-IL" dirty="0">
                <a:solidFill>
                  <a:schemeClr val="tx1"/>
                </a:solidFill>
                <a:cs typeface="Times New Roman" pitchFamily="18" charset="0"/>
              </a:rPr>
              <a:t>2</a:t>
            </a:r>
            <a:r>
              <a:rPr lang="he-IL" sz="2200" dirty="0">
                <a:solidFill>
                  <a:schemeClr val="tx1"/>
                </a:solidFill>
                <a:cs typeface="Traditional Arabic" pitchFamily="2" charset="-78"/>
              </a:rPr>
              <a:t> – </a:t>
            </a:r>
            <a:r>
              <a:rPr lang="ar-SA" sz="2200" dirty="0">
                <a:solidFill>
                  <a:schemeClr val="tx1"/>
                </a:solidFill>
                <a:cs typeface="Traditional Arabic" pitchFamily="2" charset="-78"/>
              </a:rPr>
              <a:t>قطبية الجزيئات</a:t>
            </a:r>
            <a:endParaRPr lang="he-IL" sz="2200" dirty="0">
              <a:solidFill>
                <a:schemeClr val="tx1"/>
              </a:solidFill>
              <a:cs typeface="Traditional Arabic" pitchFamily="2" charset="-78"/>
            </a:endParaRPr>
          </a:p>
        </p:txBody>
      </p:sp>
      <p:sp>
        <p:nvSpPr>
          <p:cNvPr id="6150" name="Rectangle 18"/>
          <p:cNvSpPr>
            <a:spLocks noChangeArrowheads="1"/>
          </p:cNvSpPr>
          <p:nvPr/>
        </p:nvSpPr>
        <p:spPr bwMode="auto">
          <a:xfrm>
            <a:off x="7485063" y="2028825"/>
            <a:ext cx="1444625" cy="457200"/>
          </a:xfrm>
          <a:prstGeom prst="rect">
            <a:avLst/>
          </a:prstGeom>
          <a:noFill/>
          <a:ln w="9525">
            <a:noFill/>
            <a:miter lim="800000"/>
            <a:headEnd/>
            <a:tailEnd/>
          </a:ln>
        </p:spPr>
        <p:txBody>
          <a:bodyPr wrap="none">
            <a:spAutoFit/>
          </a:bodyPr>
          <a:lstStyle/>
          <a:p>
            <a:r>
              <a:rPr lang="ar-SA" sz="2400" b="1">
                <a:solidFill>
                  <a:srgbClr val="1D4C72"/>
                </a:solidFill>
                <a:cs typeface="Traditional Arabic" pitchFamily="2" charset="-78"/>
              </a:rPr>
              <a:t>مواضيع الدرس</a:t>
            </a:r>
            <a:endParaRPr lang="he-IL" sz="2400" b="1">
              <a:solidFill>
                <a:srgbClr val="1D4C72"/>
              </a:solidFill>
              <a:cs typeface="Traditional Arabic" pitchFamily="2" charset="-78"/>
            </a:endParaRPr>
          </a:p>
        </p:txBody>
      </p:sp>
      <p:pic>
        <p:nvPicPr>
          <p:cNvPr id="4113" name="Picture 17"/>
          <p:cNvPicPr>
            <a:picLocks noChangeAspect="1" noChangeArrowheads="1"/>
          </p:cNvPicPr>
          <p:nvPr/>
        </p:nvPicPr>
        <p:blipFill>
          <a:blip r:embed="rId6" cstate="print"/>
          <a:srcRect/>
          <a:stretch>
            <a:fillRect/>
          </a:stretch>
        </p:blipFill>
        <p:spPr bwMode="auto">
          <a:xfrm>
            <a:off x="4787900" y="3644900"/>
            <a:ext cx="2814638" cy="2814638"/>
          </a:xfrm>
          <a:prstGeom prst="rect">
            <a:avLst/>
          </a:prstGeom>
          <a:noFill/>
          <a:ln w="9525">
            <a:solidFill>
              <a:schemeClr val="bg1">
                <a:lumMod val="50000"/>
              </a:schemeClr>
            </a:solidFill>
            <a:miter lim="800000"/>
            <a:headEnd/>
            <a:tailEnd/>
          </a:ln>
          <a:effectLst/>
        </p:spPr>
      </p:pic>
      <p:pic>
        <p:nvPicPr>
          <p:cNvPr id="4114" name="Picture 18"/>
          <p:cNvPicPr>
            <a:picLocks noChangeAspect="1" noChangeArrowheads="1"/>
          </p:cNvPicPr>
          <p:nvPr/>
        </p:nvPicPr>
        <p:blipFill>
          <a:blip r:embed="rId7" cstate="print"/>
          <a:srcRect/>
          <a:stretch>
            <a:fillRect/>
          </a:stretch>
        </p:blipFill>
        <p:spPr bwMode="auto">
          <a:xfrm>
            <a:off x="827088" y="3644900"/>
            <a:ext cx="3313112" cy="2879725"/>
          </a:xfrm>
          <a:prstGeom prst="rect">
            <a:avLst/>
          </a:prstGeom>
          <a:noFill/>
          <a:ln w="9525">
            <a:solidFill>
              <a:schemeClr val="bg1">
                <a:lumMod val="50000"/>
              </a:schemeClr>
            </a:solidFill>
            <a:miter lim="800000"/>
            <a:headEnd/>
            <a:tailEnd/>
          </a:ln>
          <a:effectLst/>
        </p:spPr>
      </p:pic>
      <p:grpSp>
        <p:nvGrpSpPr>
          <p:cNvPr id="6153" name="קבוצה 23"/>
          <p:cNvGrpSpPr>
            <a:grpSpLocks/>
          </p:cNvGrpSpPr>
          <p:nvPr/>
        </p:nvGrpSpPr>
        <p:grpSpPr bwMode="auto">
          <a:xfrm>
            <a:off x="1887538" y="4465638"/>
            <a:ext cx="1220787" cy="906462"/>
            <a:chOff x="3851920" y="4678721"/>
            <a:chExt cx="1152130" cy="838511"/>
          </a:xfrm>
        </p:grpSpPr>
        <p:sp>
          <p:nvSpPr>
            <p:cNvPr id="6159" name="TextBox 10"/>
            <p:cNvSpPr txBox="1">
              <a:spLocks noChangeArrowheads="1"/>
            </p:cNvSpPr>
            <p:nvPr/>
          </p:nvSpPr>
          <p:spPr bwMode="auto">
            <a:xfrm>
              <a:off x="4163399" y="4678721"/>
              <a:ext cx="482966" cy="722222"/>
            </a:xfrm>
            <a:prstGeom prst="rect">
              <a:avLst/>
            </a:prstGeom>
            <a:noFill/>
            <a:ln w="28575">
              <a:noFill/>
              <a:miter lim="800000"/>
              <a:headEnd/>
              <a:tailEnd/>
            </a:ln>
          </p:spPr>
          <p:txBody>
            <a:bodyPr>
              <a:spAutoFit/>
            </a:bodyPr>
            <a:lstStyle/>
            <a:p>
              <a:pPr algn="l" rtl="0"/>
              <a:r>
                <a:rPr lang="en-US" sz="3200" b="1"/>
                <a:t>O</a:t>
              </a:r>
              <a:endParaRPr lang="he-IL" sz="3200" b="1"/>
            </a:p>
          </p:txBody>
        </p:sp>
        <p:cxnSp>
          <p:nvCxnSpPr>
            <p:cNvPr id="12" name="מחבר ישר 11"/>
            <p:cNvCxnSpPr/>
            <p:nvPr/>
          </p:nvCxnSpPr>
          <p:spPr bwMode="auto">
            <a:xfrm rot="5400000" flipH="1" flipV="1">
              <a:off x="3814755" y="5081541"/>
              <a:ext cx="472856" cy="39852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מחבר ישר 12"/>
            <p:cNvCxnSpPr/>
            <p:nvPr/>
          </p:nvCxnSpPr>
          <p:spPr bwMode="auto">
            <a:xfrm rot="16200000" flipH="1">
              <a:off x="4639967" y="5081194"/>
              <a:ext cx="368593" cy="35957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154" name="TextBox 14"/>
          <p:cNvSpPr txBox="1">
            <a:spLocks noChangeArrowheads="1"/>
          </p:cNvSpPr>
          <p:nvPr/>
        </p:nvSpPr>
        <p:spPr bwMode="auto">
          <a:xfrm>
            <a:off x="2039938" y="5829300"/>
            <a:ext cx="993775" cy="631825"/>
          </a:xfrm>
          <a:prstGeom prst="rect">
            <a:avLst/>
          </a:prstGeom>
          <a:noFill/>
          <a:ln w="9525">
            <a:noFill/>
            <a:miter lim="800000"/>
            <a:headEnd/>
            <a:tailEnd/>
          </a:ln>
        </p:spPr>
        <p:txBody>
          <a:bodyPr>
            <a:spAutoFit/>
          </a:bodyPr>
          <a:lstStyle/>
          <a:p>
            <a:pPr algn="l" rtl="0"/>
            <a:r>
              <a:rPr lang="he-IL" sz="3200"/>
              <a:t>+ </a:t>
            </a:r>
            <a:r>
              <a:rPr lang="el-GR" sz="3200"/>
              <a:t>δ</a:t>
            </a:r>
            <a:r>
              <a:rPr lang="he-IL" sz="3200"/>
              <a:t> </a:t>
            </a:r>
          </a:p>
        </p:txBody>
      </p:sp>
      <p:sp>
        <p:nvSpPr>
          <p:cNvPr id="6155" name="TextBox 15"/>
          <p:cNvSpPr txBox="1">
            <a:spLocks noChangeArrowheads="1"/>
          </p:cNvSpPr>
          <p:nvPr/>
        </p:nvSpPr>
        <p:spPr bwMode="auto">
          <a:xfrm>
            <a:off x="1979613" y="3589338"/>
            <a:ext cx="990600" cy="631825"/>
          </a:xfrm>
          <a:prstGeom prst="rect">
            <a:avLst/>
          </a:prstGeom>
          <a:noFill/>
          <a:ln w="9525">
            <a:noFill/>
            <a:miter lim="800000"/>
            <a:headEnd/>
            <a:tailEnd/>
          </a:ln>
        </p:spPr>
        <p:txBody>
          <a:bodyPr>
            <a:spAutoFit/>
          </a:bodyPr>
          <a:lstStyle/>
          <a:p>
            <a:pPr algn="l" rtl="0"/>
            <a:r>
              <a:rPr lang="he-IL" sz="3200"/>
              <a:t>- </a:t>
            </a:r>
            <a:r>
              <a:rPr lang="el-GR" sz="3200"/>
              <a:t>δ</a:t>
            </a:r>
            <a:r>
              <a:rPr lang="he-IL" sz="3200"/>
              <a:t> </a:t>
            </a:r>
          </a:p>
        </p:txBody>
      </p:sp>
      <p:cxnSp>
        <p:nvCxnSpPr>
          <p:cNvPr id="14" name="מחבר ישר 13"/>
          <p:cNvCxnSpPr/>
          <p:nvPr/>
        </p:nvCxnSpPr>
        <p:spPr>
          <a:xfrm>
            <a:off x="1200150" y="4973638"/>
            <a:ext cx="2595563"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23" name="מלבן 22"/>
          <p:cNvSpPr/>
          <p:nvPr/>
        </p:nvSpPr>
        <p:spPr>
          <a:xfrm>
            <a:off x="1123950" y="3581400"/>
            <a:ext cx="2747963" cy="280193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8"/>
              </a:buBlip>
              <a:defRPr/>
            </a:pPr>
            <a:endParaRPr lang="he-IL" sz="1200" dirty="0">
              <a:solidFill>
                <a:schemeClr val="tx1"/>
              </a:solidFill>
            </a:endParaRPr>
          </a:p>
        </p:txBody>
      </p:sp>
      <p:sp>
        <p:nvSpPr>
          <p:cNvPr id="17" name="מציין מיקום של מספר שקופית 16"/>
          <p:cNvSpPr>
            <a:spLocks noGrp="1"/>
          </p:cNvSpPr>
          <p:nvPr>
            <p:ph type="sldNum" sz="quarter" idx="10"/>
          </p:nvPr>
        </p:nvSpPr>
        <p:spPr/>
        <p:txBody>
          <a:bodyPr/>
          <a:lstStyle/>
          <a:p>
            <a:pPr>
              <a:defRPr/>
            </a:pPr>
            <a:fld id="{C3976565-ABBB-42E2-B96A-8E6753FB7906}" type="slidenum">
              <a:rPr lang="he-IL" smtClean="0"/>
              <a:pPr>
                <a:defRPr/>
              </a:pPr>
              <a:t>1</a:t>
            </a:fld>
            <a:endParaRPr lang="he-IL"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6" name="TextBox 5"/>
          <p:cNvSpPr txBox="1"/>
          <p:nvPr/>
        </p:nvSpPr>
        <p:spPr>
          <a:xfrm>
            <a:off x="317500" y="620713"/>
            <a:ext cx="8183563" cy="1311275"/>
          </a:xfrm>
          <a:prstGeom prst="rect">
            <a:avLst/>
          </a:prstGeom>
          <a:noFill/>
          <a:ln w="19050">
            <a:noFill/>
          </a:ln>
          <a:effectLst>
            <a:outerShdw sx="102000" sy="102000" algn="tl" rotWithShape="0">
              <a:schemeClr val="bg1">
                <a:lumMod val="65000"/>
                <a:alpha val="0"/>
              </a:schemeClr>
            </a:outerShdw>
          </a:effectLst>
        </p:spPr>
        <p:txBody>
          <a:bodyPr>
            <a:spAutoFit/>
          </a:bodyPr>
          <a:lstStyle/>
          <a:p>
            <a:r>
              <a:rPr lang="ar-SA" sz="2200" b="1">
                <a:solidFill>
                  <a:srgbClr val="1D4C72"/>
                </a:solidFill>
                <a:cs typeface="Traditional Arabic" pitchFamily="2" charset="-78"/>
              </a:rPr>
              <a:t>السؤال</a:t>
            </a:r>
            <a:r>
              <a:rPr lang="he-IL" sz="2200" b="1">
                <a:solidFill>
                  <a:srgbClr val="1D4C72"/>
                </a:solidFill>
                <a:cs typeface="Traditional Arabic" pitchFamily="2" charset="-78"/>
              </a:rPr>
              <a:t> </a:t>
            </a:r>
            <a:r>
              <a:rPr lang="he-IL" b="1">
                <a:solidFill>
                  <a:srgbClr val="1D4C72"/>
                </a:solidFill>
                <a:cs typeface="Times New Roman" pitchFamily="18" charset="0"/>
              </a:rPr>
              <a:t>2</a:t>
            </a:r>
            <a:r>
              <a:rPr lang="he-IL" sz="2200" b="1">
                <a:solidFill>
                  <a:srgbClr val="1D4C72"/>
                </a:solidFill>
                <a:cs typeface="Traditional Arabic" pitchFamily="2" charset="-78"/>
              </a:rPr>
              <a:t>:</a:t>
            </a:r>
          </a:p>
          <a:p>
            <a:r>
              <a:rPr lang="ar-SA" sz="2200">
                <a:solidFill>
                  <a:srgbClr val="1D4C72"/>
                </a:solidFill>
                <a:cs typeface="Traditional Arabic" pitchFamily="2" charset="-78"/>
              </a:rPr>
              <a:t>ما هو المبنى الفراغي للجزيئات التالية</a:t>
            </a:r>
            <a:r>
              <a:rPr lang="he-IL" sz="2200">
                <a:solidFill>
                  <a:srgbClr val="1D4C72"/>
                </a:solidFill>
                <a:cs typeface="Traditional Arabic" pitchFamily="2" charset="-78"/>
              </a:rPr>
              <a:t>:</a:t>
            </a:r>
          </a:p>
          <a:p>
            <a:r>
              <a:rPr lang="en-US">
                <a:solidFill>
                  <a:srgbClr val="1D4C72"/>
                </a:solidFill>
                <a:latin typeface="Times New Roman" pitchFamily="18" charset="0"/>
                <a:cs typeface="Times New Roman" pitchFamily="18" charset="0"/>
              </a:rPr>
              <a:t>H</a:t>
            </a:r>
            <a:r>
              <a:rPr lang="en-US" baseline="-25000">
                <a:solidFill>
                  <a:srgbClr val="1D4C72"/>
                </a:solidFill>
                <a:latin typeface="Times New Roman" pitchFamily="18" charset="0"/>
                <a:cs typeface="Times New Roman" pitchFamily="18" charset="0"/>
              </a:rPr>
              <a:t>2</a:t>
            </a:r>
            <a:r>
              <a:rPr lang="en-US">
                <a:solidFill>
                  <a:srgbClr val="1D4C72"/>
                </a:solidFill>
                <a:latin typeface="Times New Roman" pitchFamily="18" charset="0"/>
                <a:cs typeface="Times New Roman" pitchFamily="18" charset="0"/>
              </a:rPr>
              <a:t>C</a:t>
            </a:r>
            <a:r>
              <a:rPr lang="en-US" baseline="-25000">
                <a:solidFill>
                  <a:srgbClr val="1D4C72"/>
                </a:solidFill>
                <a:latin typeface="Times New Roman" pitchFamily="18" charset="0"/>
                <a:cs typeface="Times New Roman" pitchFamily="18" charset="0"/>
              </a:rPr>
              <a:t>2   ,</a:t>
            </a:r>
            <a:r>
              <a:rPr lang="en-US">
                <a:solidFill>
                  <a:srgbClr val="1D4C72"/>
                </a:solidFill>
                <a:latin typeface="Times New Roman" pitchFamily="18" charset="0"/>
                <a:cs typeface="Times New Roman" pitchFamily="18" charset="0"/>
              </a:rPr>
              <a:t> </a:t>
            </a:r>
            <a:r>
              <a:rPr lang="en-US" baseline="-25000">
                <a:solidFill>
                  <a:srgbClr val="1D4C72"/>
                </a:solidFill>
                <a:latin typeface="Times New Roman" pitchFamily="18" charset="0"/>
                <a:cs typeface="Times New Roman" pitchFamily="18" charset="0"/>
              </a:rPr>
              <a:t> </a:t>
            </a:r>
            <a:r>
              <a:rPr lang="en-US">
                <a:solidFill>
                  <a:srgbClr val="1D4C72"/>
                </a:solidFill>
                <a:latin typeface="Times New Roman" pitchFamily="18" charset="0"/>
                <a:cs typeface="Times New Roman" pitchFamily="18" charset="0"/>
              </a:rPr>
              <a:t>H</a:t>
            </a:r>
            <a:r>
              <a:rPr lang="en-US" baseline="-25000">
                <a:solidFill>
                  <a:srgbClr val="1D4C72"/>
                </a:solidFill>
                <a:latin typeface="Times New Roman" pitchFamily="18" charset="0"/>
                <a:cs typeface="Times New Roman" pitchFamily="18" charset="0"/>
              </a:rPr>
              <a:t>4</a:t>
            </a:r>
            <a:r>
              <a:rPr lang="en-US">
                <a:solidFill>
                  <a:srgbClr val="1D4C72"/>
                </a:solidFill>
                <a:latin typeface="Times New Roman" pitchFamily="18" charset="0"/>
                <a:cs typeface="Times New Roman" pitchFamily="18" charset="0"/>
              </a:rPr>
              <a:t>C</a:t>
            </a:r>
            <a:r>
              <a:rPr lang="en-US" baseline="-25000">
                <a:solidFill>
                  <a:srgbClr val="1D4C72"/>
                </a:solidFill>
                <a:latin typeface="Times New Roman" pitchFamily="18" charset="0"/>
                <a:cs typeface="Times New Roman" pitchFamily="18" charset="0"/>
              </a:rPr>
              <a:t>2 </a:t>
            </a:r>
            <a:r>
              <a:rPr lang="en-US">
                <a:solidFill>
                  <a:srgbClr val="1D4C72"/>
                </a:solidFill>
                <a:latin typeface="Times New Roman" pitchFamily="18" charset="0"/>
                <a:cs typeface="Times New Roman" pitchFamily="18" charset="0"/>
              </a:rPr>
              <a:t>, HCN , H</a:t>
            </a:r>
            <a:r>
              <a:rPr lang="en-US" baseline="-25000">
                <a:solidFill>
                  <a:srgbClr val="1D4C72"/>
                </a:solidFill>
                <a:latin typeface="Times New Roman" pitchFamily="18" charset="0"/>
                <a:cs typeface="Times New Roman" pitchFamily="18" charset="0"/>
              </a:rPr>
              <a:t>2</a:t>
            </a:r>
            <a:r>
              <a:rPr lang="en-US">
                <a:solidFill>
                  <a:srgbClr val="1D4C72"/>
                </a:solidFill>
                <a:latin typeface="Times New Roman" pitchFamily="18" charset="0"/>
                <a:cs typeface="Times New Roman" pitchFamily="18" charset="0"/>
              </a:rPr>
              <a:t>O</a:t>
            </a:r>
            <a:r>
              <a:rPr lang="en-US" baseline="-25000">
                <a:solidFill>
                  <a:srgbClr val="1D4C72"/>
                </a:solidFill>
                <a:latin typeface="Times New Roman" pitchFamily="18" charset="0"/>
                <a:cs typeface="Times New Roman" pitchFamily="18" charset="0"/>
              </a:rPr>
              <a:t>2  </a:t>
            </a:r>
            <a:r>
              <a:rPr lang="en-US">
                <a:solidFill>
                  <a:srgbClr val="1D4C72"/>
                </a:solidFill>
                <a:latin typeface="Times New Roman" pitchFamily="18" charset="0"/>
                <a:cs typeface="Times New Roman" pitchFamily="18" charset="0"/>
              </a:rPr>
              <a:t>, H</a:t>
            </a:r>
            <a:r>
              <a:rPr lang="en-US" baseline="-25000">
                <a:solidFill>
                  <a:srgbClr val="1D4C72"/>
                </a:solidFill>
                <a:latin typeface="Times New Roman" pitchFamily="18" charset="0"/>
                <a:cs typeface="Times New Roman" pitchFamily="18" charset="0"/>
              </a:rPr>
              <a:t>2</a:t>
            </a:r>
            <a:r>
              <a:rPr lang="en-US">
                <a:solidFill>
                  <a:srgbClr val="1D4C72"/>
                </a:solidFill>
                <a:latin typeface="Times New Roman" pitchFamily="18" charset="0"/>
                <a:cs typeface="Times New Roman" pitchFamily="18" charset="0"/>
              </a:rPr>
              <a:t>N</a:t>
            </a:r>
            <a:r>
              <a:rPr lang="en-US" baseline="-25000">
                <a:solidFill>
                  <a:srgbClr val="1D4C72"/>
                </a:solidFill>
                <a:latin typeface="Times New Roman" pitchFamily="18" charset="0"/>
                <a:cs typeface="Times New Roman" pitchFamily="18" charset="0"/>
              </a:rPr>
              <a:t>2</a:t>
            </a:r>
            <a:endParaRPr lang="he-IL">
              <a:solidFill>
                <a:srgbClr val="1D4C72"/>
              </a:solidFill>
              <a:latin typeface="Times New Roman" pitchFamily="18" charset="0"/>
              <a:cs typeface="Times New Roman" pitchFamily="18" charset="0"/>
            </a:endParaRPr>
          </a:p>
          <a:p>
            <a:endParaRPr lang="he-IL">
              <a:solidFill>
                <a:srgbClr val="1D4C72"/>
              </a:solidFill>
              <a:latin typeface="Times New Roman" pitchFamily="18" charset="0"/>
              <a:cs typeface="Times New Roman" pitchFamily="18" charset="0"/>
            </a:endParaRPr>
          </a:p>
        </p:txBody>
      </p:sp>
      <p:sp>
        <p:nvSpPr>
          <p:cNvPr id="5" name="TextBox 4"/>
          <p:cNvSpPr txBox="1"/>
          <p:nvPr/>
        </p:nvSpPr>
        <p:spPr>
          <a:xfrm>
            <a:off x="357188" y="142875"/>
            <a:ext cx="8143875" cy="427038"/>
          </a:xfrm>
          <a:prstGeom prst="rect">
            <a:avLst/>
          </a:prstGeom>
          <a:noFill/>
          <a:ln w="19050">
            <a:noFill/>
          </a:ln>
          <a:effectLst>
            <a:outerShdw sx="102000" sy="102000" algn="tl" rotWithShape="0">
              <a:schemeClr val="bg1">
                <a:lumMod val="65000"/>
                <a:alpha val="0"/>
              </a:schemeClr>
            </a:outerShdw>
          </a:effectLst>
        </p:spPr>
        <p:txBody>
          <a:bodyPr>
            <a:spAutoFit/>
          </a:bodyPr>
          <a:lstStyle/>
          <a:p>
            <a:r>
              <a:rPr lang="ar-SA" sz="2200" b="1">
                <a:solidFill>
                  <a:srgbClr val="FF6600"/>
                </a:solidFill>
                <a:cs typeface="Traditional Arabic" pitchFamily="2" charset="-78"/>
              </a:rPr>
              <a:t>تمرين: المبنى الفراغي للجزيئات</a:t>
            </a:r>
            <a:endParaRPr lang="he-IL" sz="2200" b="1">
              <a:solidFill>
                <a:srgbClr val="FF6600"/>
              </a:solidFill>
              <a:cs typeface="Traditional Arabic" pitchFamily="2" charset="-78"/>
            </a:endParaRPr>
          </a:p>
        </p:txBody>
      </p:sp>
      <p:sp>
        <p:nvSpPr>
          <p:cNvPr id="14" name="TextBox 13"/>
          <p:cNvSpPr txBox="1"/>
          <p:nvPr/>
        </p:nvSpPr>
        <p:spPr>
          <a:xfrm>
            <a:off x="468313" y="1878013"/>
            <a:ext cx="8040687" cy="1446550"/>
          </a:xfrm>
          <a:prstGeom prst="rect">
            <a:avLst/>
          </a:prstGeom>
          <a:noFill/>
          <a:ln w="19050">
            <a:noFill/>
          </a:ln>
          <a:effectLst>
            <a:outerShdw sx="102000" sy="102000" algn="tl" rotWithShape="0">
              <a:schemeClr val="bg1">
                <a:lumMod val="65000"/>
                <a:alpha val="0"/>
              </a:schemeClr>
            </a:outerShdw>
          </a:effectLst>
        </p:spPr>
        <p:txBody>
          <a:bodyPr>
            <a:spAutoFit/>
          </a:bodyPr>
          <a:lstStyle/>
          <a:p>
            <a:r>
              <a:rPr lang="ar-SA" sz="2200" b="1" dirty="0">
                <a:solidFill>
                  <a:srgbClr val="FF6600"/>
                </a:solidFill>
                <a:cs typeface="Traditional Arabic" pitchFamily="2" charset="-78"/>
              </a:rPr>
              <a:t>تلميح هامّ</a:t>
            </a:r>
            <a:r>
              <a:rPr lang="he-IL" sz="2200" b="1" dirty="0">
                <a:solidFill>
                  <a:srgbClr val="FF6600"/>
                </a:solidFill>
                <a:cs typeface="Traditional Arabic" pitchFamily="2" charset="-78"/>
              </a:rPr>
              <a:t>:</a:t>
            </a:r>
            <a:r>
              <a:rPr lang="he-IL" sz="2200" b="1" dirty="0">
                <a:solidFill>
                  <a:srgbClr val="7F7F7F"/>
                </a:solidFill>
                <a:cs typeface="Traditional Arabic" pitchFamily="2" charset="-78"/>
              </a:rPr>
              <a:t> </a:t>
            </a:r>
            <a:r>
              <a:rPr lang="ar-SA" sz="2200" dirty="0">
                <a:solidFill>
                  <a:srgbClr val="7F7F7F"/>
                </a:solidFill>
                <a:cs typeface="Traditional Arabic" pitchFamily="2" charset="-78"/>
              </a:rPr>
              <a:t>في المباني المركّبة من عدّة </a:t>
            </a:r>
            <a:r>
              <a:rPr lang="ar-SA" sz="2200" dirty="0" err="1">
                <a:solidFill>
                  <a:srgbClr val="7F7F7F"/>
                </a:solidFill>
                <a:cs typeface="Traditional Arabic" pitchFamily="2" charset="-78"/>
              </a:rPr>
              <a:t>ذرّات</a:t>
            </a:r>
            <a:r>
              <a:rPr lang="ar-SA" sz="2200" dirty="0">
                <a:solidFill>
                  <a:srgbClr val="7F7F7F"/>
                </a:solidFill>
                <a:cs typeface="Traditional Arabic" pitchFamily="2" charset="-78"/>
              </a:rPr>
              <a:t> مركزية، </a:t>
            </a:r>
            <a:r>
              <a:rPr lang="ar-SA" sz="2200" dirty="0">
                <a:solidFill>
                  <a:srgbClr val="006600"/>
                </a:solidFill>
                <a:cs typeface="Traditional Arabic" pitchFamily="2" charset="-78"/>
              </a:rPr>
              <a:t>يُحفَظ </a:t>
            </a:r>
            <a:r>
              <a:rPr lang="ar-SA" sz="2200" dirty="0" smtClean="0">
                <a:solidFill>
                  <a:srgbClr val="006600"/>
                </a:solidFill>
                <a:cs typeface="Traditional Arabic" pitchFamily="2" charset="-78"/>
              </a:rPr>
              <a:t>حول الذرّة المركزية مبناها  </a:t>
            </a:r>
            <a:r>
              <a:rPr lang="ar-SA" sz="2200" dirty="0">
                <a:solidFill>
                  <a:srgbClr val="7F7F7F"/>
                </a:solidFill>
                <a:cs typeface="Traditional Arabic" pitchFamily="2" charset="-78"/>
              </a:rPr>
              <a:t>وكأنّها ذرّة مركزية وحيدة.</a:t>
            </a:r>
            <a:r>
              <a:rPr lang="he-IL" sz="2200" dirty="0">
                <a:solidFill>
                  <a:srgbClr val="7F7F7F"/>
                </a:solidFill>
                <a:cs typeface="Traditional Arabic" pitchFamily="2" charset="-78"/>
              </a:rPr>
              <a:t> </a:t>
            </a:r>
          </a:p>
          <a:p>
            <a:r>
              <a:rPr lang="ar-SA" sz="2200" b="1" dirty="0">
                <a:solidFill>
                  <a:srgbClr val="7F7F7F"/>
                </a:solidFill>
                <a:cs typeface="Traditional Arabic" pitchFamily="2" charset="-78"/>
              </a:rPr>
              <a:t>مثال</a:t>
            </a:r>
            <a:r>
              <a:rPr lang="he-IL" sz="2200" dirty="0">
                <a:solidFill>
                  <a:srgbClr val="7F7F7F"/>
                </a:solidFill>
                <a:cs typeface="Traditional Arabic" pitchFamily="2" charset="-78"/>
              </a:rPr>
              <a:t>: </a:t>
            </a:r>
            <a:r>
              <a:rPr lang="en-US" dirty="0">
                <a:solidFill>
                  <a:srgbClr val="7F7F7F"/>
                </a:solidFill>
                <a:latin typeface="Times New Roman" pitchFamily="18" charset="0"/>
                <a:cs typeface="Times New Roman" pitchFamily="18" charset="0"/>
              </a:rPr>
              <a:t>C</a:t>
            </a:r>
            <a:r>
              <a:rPr lang="en-US" baseline="-25000" dirty="0">
                <a:solidFill>
                  <a:srgbClr val="7F7F7F"/>
                </a:solidFill>
                <a:latin typeface="Times New Roman" pitchFamily="18" charset="0"/>
                <a:cs typeface="Times New Roman" pitchFamily="18" charset="0"/>
              </a:rPr>
              <a:t>2</a:t>
            </a:r>
            <a:r>
              <a:rPr lang="en-US" dirty="0">
                <a:solidFill>
                  <a:srgbClr val="7F7F7F"/>
                </a:solidFill>
                <a:latin typeface="Times New Roman" pitchFamily="18" charset="0"/>
                <a:cs typeface="Times New Roman" pitchFamily="18" charset="0"/>
              </a:rPr>
              <a:t>H</a:t>
            </a:r>
            <a:r>
              <a:rPr lang="en-US" baseline="-25000" dirty="0">
                <a:solidFill>
                  <a:srgbClr val="7F7F7F"/>
                </a:solidFill>
                <a:latin typeface="Times New Roman" pitchFamily="18" charset="0"/>
                <a:cs typeface="Times New Roman" pitchFamily="18" charset="0"/>
              </a:rPr>
              <a:t>6</a:t>
            </a:r>
            <a:r>
              <a:rPr lang="he-IL" sz="2200" dirty="0">
                <a:solidFill>
                  <a:srgbClr val="7F7F7F"/>
                </a:solidFill>
                <a:cs typeface="Traditional Arabic" pitchFamily="2" charset="-78"/>
              </a:rPr>
              <a:t> – </a:t>
            </a:r>
            <a:r>
              <a:rPr lang="ar-SA" sz="2200" dirty="0">
                <a:solidFill>
                  <a:srgbClr val="7F7F7F"/>
                </a:solidFill>
                <a:cs typeface="Traditional Arabic" pitchFamily="2" charset="-78"/>
              </a:rPr>
              <a:t>لكلّ كربون</a:t>
            </a:r>
            <a:r>
              <a:rPr lang="he-IL" sz="2200" dirty="0">
                <a:solidFill>
                  <a:srgbClr val="7F7F7F"/>
                </a:solidFill>
                <a:cs typeface="Traditional Arabic" pitchFamily="2" charset="-78"/>
              </a:rPr>
              <a:t> 4 </a:t>
            </a:r>
            <a:r>
              <a:rPr lang="ar-SA" sz="2200" dirty="0">
                <a:solidFill>
                  <a:srgbClr val="7F7F7F"/>
                </a:solidFill>
                <a:cs typeface="Traditional Arabic" pitchFamily="2" charset="-78"/>
              </a:rPr>
              <a:t>أربطة،</a:t>
            </a:r>
            <a:r>
              <a:rPr lang="he-IL" sz="2200" dirty="0">
                <a:solidFill>
                  <a:srgbClr val="7F7F7F"/>
                </a:solidFill>
                <a:cs typeface="Traditional Arabic" pitchFamily="2" charset="-78"/>
              </a:rPr>
              <a:t> </a:t>
            </a:r>
            <a:r>
              <a:rPr lang="ar-SA" sz="2200" dirty="0">
                <a:solidFill>
                  <a:srgbClr val="7F7F7F"/>
                </a:solidFill>
                <a:cs typeface="Traditional Arabic" pitchFamily="2" charset="-78"/>
              </a:rPr>
              <a:t>لذلك يكون كلّ كربون في مركز مبنى رباعي سطوح. المبنى هو: مبنيا رباعي سطوح موصولان </a:t>
            </a:r>
            <a:r>
              <a:rPr lang="ar-SA" sz="2200" dirty="0" err="1">
                <a:solidFill>
                  <a:srgbClr val="7F7F7F"/>
                </a:solidFill>
                <a:cs typeface="Traditional Arabic" pitchFamily="2" charset="-78"/>
              </a:rPr>
              <a:t>ببعضهما</a:t>
            </a:r>
            <a:r>
              <a:rPr lang="ar-SA" sz="2200" dirty="0">
                <a:solidFill>
                  <a:srgbClr val="7F7F7F"/>
                </a:solidFill>
                <a:cs typeface="Traditional Arabic" pitchFamily="2" charset="-78"/>
              </a:rPr>
              <a:t>.</a:t>
            </a:r>
            <a:r>
              <a:rPr lang="ar-SA" dirty="0">
                <a:solidFill>
                  <a:srgbClr val="7F7F7F"/>
                </a:solidFill>
              </a:rPr>
              <a:t> </a:t>
            </a:r>
            <a:r>
              <a:rPr lang="he-IL" dirty="0">
                <a:solidFill>
                  <a:srgbClr val="7F7F7F"/>
                </a:solidFill>
              </a:rPr>
              <a:t> </a:t>
            </a:r>
          </a:p>
        </p:txBody>
      </p:sp>
      <p:sp>
        <p:nvSpPr>
          <p:cNvPr id="13318" name="Slide Number Placeholder 6"/>
          <p:cNvSpPr>
            <a:spLocks noGrp="1"/>
          </p:cNvSpPr>
          <p:nvPr>
            <p:ph type="sldNum" sz="quarter" idx="12"/>
          </p:nvPr>
        </p:nvSpPr>
        <p:spPr bwMode="auto">
          <a:xfrm>
            <a:off x="457200" y="6564313"/>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E741CA1E-BC19-4B55-A0FD-012EACE5B5F9}" type="slidenum">
              <a:rPr lang="he-IL"/>
              <a:pPr>
                <a:defRPr/>
              </a:pPr>
              <a:t>10</a:t>
            </a:fld>
            <a:endParaRPr lang="he-IL"/>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5" name="TextBox 4"/>
          <p:cNvSpPr txBox="1"/>
          <p:nvPr/>
        </p:nvSpPr>
        <p:spPr>
          <a:xfrm>
            <a:off x="357188" y="142875"/>
            <a:ext cx="8143875" cy="427038"/>
          </a:xfrm>
          <a:prstGeom prst="rect">
            <a:avLst/>
          </a:prstGeom>
          <a:noFill/>
          <a:ln w="19050">
            <a:noFill/>
          </a:ln>
          <a:effectLst>
            <a:outerShdw sx="102000" sy="102000" algn="tl" rotWithShape="0">
              <a:schemeClr val="bg1">
                <a:lumMod val="65000"/>
                <a:alpha val="0"/>
              </a:schemeClr>
            </a:outerShdw>
          </a:effectLst>
        </p:spPr>
        <p:txBody>
          <a:bodyPr>
            <a:spAutoFit/>
          </a:bodyPr>
          <a:lstStyle/>
          <a:p>
            <a:r>
              <a:rPr lang="ar-SA" sz="2200" b="1">
                <a:solidFill>
                  <a:srgbClr val="FF6600"/>
                </a:solidFill>
                <a:cs typeface="Traditional Arabic" pitchFamily="2" charset="-78"/>
              </a:rPr>
              <a:t>تمرين: المبنى الفراغي للجزيئات</a:t>
            </a:r>
            <a:endParaRPr lang="he-IL" sz="2200" b="1">
              <a:solidFill>
                <a:srgbClr val="FF6600"/>
              </a:solidFill>
              <a:cs typeface="Traditional Arabic" pitchFamily="2" charset="-78"/>
            </a:endParaRPr>
          </a:p>
        </p:txBody>
      </p:sp>
      <p:sp>
        <p:nvSpPr>
          <p:cNvPr id="14340" name="Slide Number Placeholder 6"/>
          <p:cNvSpPr>
            <a:spLocks noGrp="1"/>
          </p:cNvSpPr>
          <p:nvPr>
            <p:ph type="sldNum" sz="quarter" idx="12"/>
          </p:nvPr>
        </p:nvSpPr>
        <p:spPr bwMode="auto">
          <a:xfrm>
            <a:off x="457200" y="6564313"/>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F9AE0D3E-75F5-4736-A9BB-72452D5A57D2}" type="slidenum">
              <a:rPr lang="he-IL"/>
              <a:pPr>
                <a:defRPr/>
              </a:pPr>
              <a:t>11</a:t>
            </a:fld>
            <a:endParaRPr lang="he-IL"/>
          </a:p>
        </p:txBody>
      </p:sp>
      <p:sp>
        <p:nvSpPr>
          <p:cNvPr id="9" name="TextBox 8"/>
          <p:cNvSpPr txBox="1"/>
          <p:nvPr/>
        </p:nvSpPr>
        <p:spPr>
          <a:xfrm>
            <a:off x="317500" y="714375"/>
            <a:ext cx="8183563" cy="1311275"/>
          </a:xfrm>
          <a:prstGeom prst="rect">
            <a:avLst/>
          </a:prstGeom>
          <a:noFill/>
          <a:ln w="19050">
            <a:noFill/>
          </a:ln>
          <a:effectLst>
            <a:outerShdw sx="102000" sy="102000" algn="tl" rotWithShape="0">
              <a:schemeClr val="bg1">
                <a:lumMod val="65000"/>
                <a:alpha val="0"/>
              </a:schemeClr>
            </a:outerShdw>
          </a:effectLst>
        </p:spPr>
        <p:txBody>
          <a:bodyPr>
            <a:spAutoFit/>
          </a:bodyPr>
          <a:lstStyle/>
          <a:p>
            <a:r>
              <a:rPr lang="ar-SA" sz="2200" b="1">
                <a:solidFill>
                  <a:srgbClr val="1D4C72"/>
                </a:solidFill>
                <a:cs typeface="Traditional Arabic" pitchFamily="2" charset="-78"/>
              </a:rPr>
              <a:t>السؤال</a:t>
            </a:r>
            <a:r>
              <a:rPr lang="he-IL" sz="2200" b="1">
                <a:solidFill>
                  <a:srgbClr val="1D4C72"/>
                </a:solidFill>
                <a:cs typeface="Traditional Arabic" pitchFamily="2" charset="-78"/>
              </a:rPr>
              <a:t> </a:t>
            </a:r>
            <a:r>
              <a:rPr lang="he-IL" b="1">
                <a:solidFill>
                  <a:srgbClr val="1D4C72"/>
                </a:solidFill>
                <a:cs typeface="Times New Roman" pitchFamily="18" charset="0"/>
              </a:rPr>
              <a:t>2</a:t>
            </a:r>
            <a:r>
              <a:rPr lang="he-IL" sz="2200" b="1">
                <a:solidFill>
                  <a:srgbClr val="1D4C72"/>
                </a:solidFill>
                <a:cs typeface="Traditional Arabic" pitchFamily="2" charset="-78"/>
              </a:rPr>
              <a:t>:</a:t>
            </a:r>
          </a:p>
          <a:p>
            <a:r>
              <a:rPr lang="ar-SA" sz="2200">
                <a:solidFill>
                  <a:srgbClr val="1D4C72"/>
                </a:solidFill>
                <a:cs typeface="Traditional Arabic" pitchFamily="2" charset="-78"/>
              </a:rPr>
              <a:t>ما هو المبنى الفراغي للجزيئات التالية</a:t>
            </a:r>
            <a:r>
              <a:rPr lang="he-IL"/>
              <a:t> </a:t>
            </a:r>
            <a:r>
              <a:rPr lang="he-IL">
                <a:solidFill>
                  <a:srgbClr val="1D4C72"/>
                </a:solidFill>
              </a:rPr>
              <a:t>:</a:t>
            </a:r>
          </a:p>
          <a:p>
            <a:r>
              <a:rPr lang="en-US">
                <a:solidFill>
                  <a:srgbClr val="1D4C72"/>
                </a:solidFill>
                <a:latin typeface="Times New Roman" pitchFamily="18" charset="0"/>
                <a:cs typeface="Times New Roman" pitchFamily="18" charset="0"/>
              </a:rPr>
              <a:t>H</a:t>
            </a:r>
            <a:r>
              <a:rPr lang="en-US" baseline="-25000">
                <a:solidFill>
                  <a:srgbClr val="1D4C72"/>
                </a:solidFill>
                <a:latin typeface="Times New Roman" pitchFamily="18" charset="0"/>
                <a:cs typeface="Times New Roman" pitchFamily="18" charset="0"/>
              </a:rPr>
              <a:t>2</a:t>
            </a:r>
            <a:r>
              <a:rPr lang="en-US">
                <a:solidFill>
                  <a:srgbClr val="1D4C72"/>
                </a:solidFill>
                <a:latin typeface="Times New Roman" pitchFamily="18" charset="0"/>
                <a:cs typeface="Times New Roman" pitchFamily="18" charset="0"/>
              </a:rPr>
              <a:t>C</a:t>
            </a:r>
            <a:r>
              <a:rPr lang="en-US" baseline="-25000">
                <a:solidFill>
                  <a:srgbClr val="1D4C72"/>
                </a:solidFill>
                <a:latin typeface="Times New Roman" pitchFamily="18" charset="0"/>
                <a:cs typeface="Times New Roman" pitchFamily="18" charset="0"/>
              </a:rPr>
              <a:t>2   ,</a:t>
            </a:r>
            <a:r>
              <a:rPr lang="en-US">
                <a:solidFill>
                  <a:srgbClr val="1D4C72"/>
                </a:solidFill>
                <a:latin typeface="Times New Roman" pitchFamily="18" charset="0"/>
                <a:cs typeface="Times New Roman" pitchFamily="18" charset="0"/>
              </a:rPr>
              <a:t> </a:t>
            </a:r>
            <a:r>
              <a:rPr lang="en-US" baseline="-25000">
                <a:solidFill>
                  <a:srgbClr val="1D4C72"/>
                </a:solidFill>
                <a:latin typeface="Times New Roman" pitchFamily="18" charset="0"/>
                <a:cs typeface="Times New Roman" pitchFamily="18" charset="0"/>
              </a:rPr>
              <a:t> </a:t>
            </a:r>
            <a:r>
              <a:rPr lang="en-US">
                <a:solidFill>
                  <a:srgbClr val="1D4C72"/>
                </a:solidFill>
                <a:latin typeface="Times New Roman" pitchFamily="18" charset="0"/>
                <a:cs typeface="Times New Roman" pitchFamily="18" charset="0"/>
              </a:rPr>
              <a:t>H</a:t>
            </a:r>
            <a:r>
              <a:rPr lang="en-US" baseline="-25000">
                <a:solidFill>
                  <a:srgbClr val="1D4C72"/>
                </a:solidFill>
                <a:latin typeface="Times New Roman" pitchFamily="18" charset="0"/>
                <a:cs typeface="Times New Roman" pitchFamily="18" charset="0"/>
              </a:rPr>
              <a:t>4</a:t>
            </a:r>
            <a:r>
              <a:rPr lang="en-US">
                <a:solidFill>
                  <a:srgbClr val="1D4C72"/>
                </a:solidFill>
                <a:latin typeface="Times New Roman" pitchFamily="18" charset="0"/>
                <a:cs typeface="Times New Roman" pitchFamily="18" charset="0"/>
              </a:rPr>
              <a:t>C</a:t>
            </a:r>
            <a:r>
              <a:rPr lang="en-US" baseline="-25000">
                <a:solidFill>
                  <a:srgbClr val="1D4C72"/>
                </a:solidFill>
                <a:latin typeface="Times New Roman" pitchFamily="18" charset="0"/>
                <a:cs typeface="Times New Roman" pitchFamily="18" charset="0"/>
              </a:rPr>
              <a:t>2 </a:t>
            </a:r>
            <a:r>
              <a:rPr lang="en-US">
                <a:solidFill>
                  <a:srgbClr val="1D4C72"/>
                </a:solidFill>
                <a:latin typeface="Times New Roman" pitchFamily="18" charset="0"/>
                <a:cs typeface="Times New Roman" pitchFamily="18" charset="0"/>
              </a:rPr>
              <a:t>, HCN , H</a:t>
            </a:r>
            <a:r>
              <a:rPr lang="en-US" baseline="-25000">
                <a:solidFill>
                  <a:srgbClr val="1D4C72"/>
                </a:solidFill>
                <a:latin typeface="Times New Roman" pitchFamily="18" charset="0"/>
                <a:cs typeface="Times New Roman" pitchFamily="18" charset="0"/>
              </a:rPr>
              <a:t>2</a:t>
            </a:r>
            <a:r>
              <a:rPr lang="en-US">
                <a:solidFill>
                  <a:srgbClr val="1D4C72"/>
                </a:solidFill>
                <a:latin typeface="Times New Roman" pitchFamily="18" charset="0"/>
                <a:cs typeface="Times New Roman" pitchFamily="18" charset="0"/>
              </a:rPr>
              <a:t>O</a:t>
            </a:r>
            <a:r>
              <a:rPr lang="en-US" baseline="-25000">
                <a:solidFill>
                  <a:srgbClr val="1D4C72"/>
                </a:solidFill>
                <a:latin typeface="Times New Roman" pitchFamily="18" charset="0"/>
                <a:cs typeface="Times New Roman" pitchFamily="18" charset="0"/>
              </a:rPr>
              <a:t>2  </a:t>
            </a:r>
            <a:r>
              <a:rPr lang="en-US">
                <a:solidFill>
                  <a:srgbClr val="1D4C72"/>
                </a:solidFill>
                <a:latin typeface="Times New Roman" pitchFamily="18" charset="0"/>
                <a:cs typeface="Times New Roman" pitchFamily="18" charset="0"/>
              </a:rPr>
              <a:t>, H</a:t>
            </a:r>
            <a:r>
              <a:rPr lang="en-US" baseline="-25000">
                <a:solidFill>
                  <a:srgbClr val="1D4C72"/>
                </a:solidFill>
                <a:latin typeface="Times New Roman" pitchFamily="18" charset="0"/>
                <a:cs typeface="Times New Roman" pitchFamily="18" charset="0"/>
              </a:rPr>
              <a:t>2</a:t>
            </a:r>
            <a:r>
              <a:rPr lang="en-US">
                <a:solidFill>
                  <a:srgbClr val="1D4C72"/>
                </a:solidFill>
                <a:latin typeface="Times New Roman" pitchFamily="18" charset="0"/>
                <a:cs typeface="Times New Roman" pitchFamily="18" charset="0"/>
              </a:rPr>
              <a:t>N</a:t>
            </a:r>
            <a:r>
              <a:rPr lang="en-US" baseline="-25000">
                <a:solidFill>
                  <a:srgbClr val="1D4C72"/>
                </a:solidFill>
                <a:latin typeface="Times New Roman" pitchFamily="18" charset="0"/>
                <a:cs typeface="Times New Roman" pitchFamily="18" charset="0"/>
              </a:rPr>
              <a:t>2</a:t>
            </a:r>
            <a:endParaRPr lang="he-IL">
              <a:solidFill>
                <a:srgbClr val="1D4C72"/>
              </a:solidFill>
              <a:latin typeface="Times New Roman" pitchFamily="18" charset="0"/>
              <a:cs typeface="Times New Roman" pitchFamily="18" charset="0"/>
            </a:endParaRPr>
          </a:p>
          <a:p>
            <a:endParaRPr lang="he-IL">
              <a:solidFill>
                <a:srgbClr val="1D4C72"/>
              </a:solidFill>
              <a:latin typeface="Times New Roman" pitchFamily="18" charset="0"/>
              <a:cs typeface="Times New Roman" pitchFamily="18" charset="0"/>
            </a:endParaRPr>
          </a:p>
        </p:txBody>
      </p:sp>
      <p:sp>
        <p:nvSpPr>
          <p:cNvPr id="13" name="Rectangle 12"/>
          <p:cNvSpPr/>
          <p:nvPr/>
        </p:nvSpPr>
        <p:spPr>
          <a:xfrm>
            <a:off x="0" y="2349500"/>
            <a:ext cx="8532813" cy="3167063"/>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ct val="150000"/>
              </a:lnSpc>
            </a:pPr>
            <a:r>
              <a:rPr lang="ar-SA" sz="2200" b="1">
                <a:solidFill>
                  <a:schemeClr val="tx1"/>
                </a:solidFill>
                <a:cs typeface="Traditional Arabic" pitchFamily="2" charset="-78"/>
              </a:rPr>
              <a:t>الإجابة</a:t>
            </a:r>
            <a:r>
              <a:rPr lang="he-IL" sz="2200" b="1">
                <a:solidFill>
                  <a:schemeClr val="tx1"/>
                </a:solidFill>
                <a:cs typeface="Traditional Arabic" pitchFamily="2" charset="-78"/>
              </a:rPr>
              <a:t>:</a:t>
            </a:r>
          </a:p>
          <a:p>
            <a:pPr>
              <a:lnSpc>
                <a:spcPct val="150000"/>
              </a:lnSpc>
            </a:pPr>
            <a:r>
              <a:rPr lang="ar-SA" sz="2200" b="1">
                <a:solidFill>
                  <a:schemeClr val="tx1"/>
                </a:solidFill>
                <a:cs typeface="Traditional Arabic" pitchFamily="2" charset="-78"/>
              </a:rPr>
              <a:t>مبنى خطّي</a:t>
            </a:r>
            <a:r>
              <a:rPr lang="he-IL" sz="2200" b="1">
                <a:solidFill>
                  <a:schemeClr val="tx1"/>
                </a:solidFill>
                <a:cs typeface="Traditional Arabic" pitchFamily="2" charset="-78"/>
              </a:rPr>
              <a:t>: </a:t>
            </a:r>
            <a:r>
              <a:rPr lang="ar-SA" sz="2200">
                <a:solidFill>
                  <a:schemeClr val="tx1"/>
                </a:solidFill>
                <a:cs typeface="Traditional Arabic" pitchFamily="2" charset="-78"/>
              </a:rPr>
              <a:t>حول كلّ كربون رباطان (أحدهما ثلاثي)،</a:t>
            </a:r>
            <a:r>
              <a:rPr lang="he-IL" sz="2200">
                <a:solidFill>
                  <a:schemeClr val="tx1"/>
                </a:solidFill>
                <a:cs typeface="Traditional Arabic" pitchFamily="2" charset="-78"/>
              </a:rPr>
              <a:t> </a:t>
            </a:r>
            <a:r>
              <a:rPr lang="en-US" b="1">
                <a:solidFill>
                  <a:schemeClr val="tx1"/>
                </a:solidFill>
                <a:latin typeface="Times New Roman" pitchFamily="18" charset="0"/>
                <a:cs typeface="Times New Roman" pitchFamily="18" charset="0"/>
              </a:rPr>
              <a:t>H-C</a:t>
            </a:r>
            <a:r>
              <a:rPr lang="en-US" b="1">
                <a:solidFill>
                  <a:schemeClr val="tx1"/>
                </a:solidFill>
                <a:latin typeface="Times New Roman" pitchFamily="18" charset="0"/>
              </a:rPr>
              <a:t>≡</a:t>
            </a:r>
            <a:r>
              <a:rPr lang="en-US" b="1">
                <a:solidFill>
                  <a:schemeClr val="tx1"/>
                </a:solidFill>
                <a:latin typeface="Times New Roman" pitchFamily="18" charset="0"/>
                <a:cs typeface="Times New Roman" pitchFamily="18" charset="0"/>
              </a:rPr>
              <a:t>C-H</a:t>
            </a:r>
            <a:endParaRPr lang="he-IL" b="1">
              <a:solidFill>
                <a:schemeClr val="tx1"/>
              </a:solidFill>
              <a:latin typeface="Times New Roman" pitchFamily="18" charset="0"/>
              <a:cs typeface="Times New Roman" pitchFamily="18" charset="0"/>
            </a:endParaRPr>
          </a:p>
          <a:p>
            <a:pPr>
              <a:lnSpc>
                <a:spcPct val="150000"/>
              </a:lnSpc>
            </a:pPr>
            <a:r>
              <a:rPr lang="ar-SA" sz="2200" b="1">
                <a:solidFill>
                  <a:schemeClr val="tx1"/>
                </a:solidFill>
                <a:cs typeface="Traditional Arabic" pitchFamily="2" charset="-78"/>
              </a:rPr>
              <a:t>مثلثان مستويان</a:t>
            </a:r>
            <a:r>
              <a:rPr lang="he-IL" sz="2200" b="1">
                <a:solidFill>
                  <a:schemeClr val="tx1"/>
                </a:solidFill>
                <a:cs typeface="Traditional Arabic" pitchFamily="2" charset="-78"/>
              </a:rPr>
              <a:t>: </a:t>
            </a:r>
            <a:r>
              <a:rPr lang="ar-SA" sz="2200">
                <a:solidFill>
                  <a:schemeClr val="tx1"/>
                </a:solidFill>
                <a:cs typeface="Traditional Arabic" pitchFamily="2" charset="-78"/>
              </a:rPr>
              <a:t>حول كلّ كربون ثلاثة أربطة (أحدها مزدوج)،</a:t>
            </a:r>
            <a:r>
              <a:rPr lang="he-IL" sz="2200">
                <a:solidFill>
                  <a:schemeClr val="tx1"/>
                </a:solidFill>
                <a:cs typeface="Traditional Arabic" pitchFamily="2" charset="-78"/>
              </a:rPr>
              <a:t> </a:t>
            </a:r>
            <a:r>
              <a:rPr lang="en-US" b="1">
                <a:solidFill>
                  <a:schemeClr val="tx1"/>
                </a:solidFill>
                <a:latin typeface="Times New Roman" pitchFamily="18" charset="0"/>
                <a:cs typeface="Times New Roman" pitchFamily="18" charset="0"/>
              </a:rPr>
              <a:t>H</a:t>
            </a:r>
            <a:r>
              <a:rPr lang="en-US" b="1" baseline="-25000">
                <a:solidFill>
                  <a:schemeClr val="tx1"/>
                </a:solidFill>
                <a:latin typeface="Times New Roman" pitchFamily="18" charset="0"/>
                <a:cs typeface="Times New Roman" pitchFamily="18" charset="0"/>
              </a:rPr>
              <a:t>2</a:t>
            </a:r>
            <a:r>
              <a:rPr lang="en-US" b="1">
                <a:solidFill>
                  <a:schemeClr val="tx1"/>
                </a:solidFill>
                <a:latin typeface="Times New Roman" pitchFamily="18" charset="0"/>
                <a:cs typeface="Times New Roman" pitchFamily="18" charset="0"/>
              </a:rPr>
              <a:t>C=CH</a:t>
            </a:r>
            <a:r>
              <a:rPr lang="en-US" b="1" baseline="-25000">
                <a:solidFill>
                  <a:schemeClr val="tx1"/>
                </a:solidFill>
                <a:latin typeface="Times New Roman" pitchFamily="18" charset="0"/>
                <a:cs typeface="Times New Roman" pitchFamily="18" charset="0"/>
              </a:rPr>
              <a:t>2</a:t>
            </a:r>
          </a:p>
          <a:p>
            <a:pPr>
              <a:lnSpc>
                <a:spcPct val="150000"/>
              </a:lnSpc>
            </a:pPr>
            <a:r>
              <a:rPr lang="ar-SA" sz="2200" b="1">
                <a:solidFill>
                  <a:schemeClr val="tx1"/>
                </a:solidFill>
                <a:cs typeface="Traditional Arabic" pitchFamily="2" charset="-78"/>
              </a:rPr>
              <a:t>مبنى خطّي</a:t>
            </a:r>
            <a:r>
              <a:rPr lang="he-IL" sz="2200" b="1">
                <a:solidFill>
                  <a:schemeClr val="tx1"/>
                </a:solidFill>
                <a:cs typeface="Traditional Arabic" pitchFamily="2" charset="-78"/>
              </a:rPr>
              <a:t>: </a:t>
            </a:r>
            <a:r>
              <a:rPr lang="ar-SA" sz="2200">
                <a:solidFill>
                  <a:schemeClr val="tx1"/>
                </a:solidFill>
                <a:cs typeface="Traditional Arabic" pitchFamily="2" charset="-78"/>
              </a:rPr>
              <a:t>حول الكربون رباطان، </a:t>
            </a:r>
            <a:r>
              <a:rPr lang="en-US" b="1">
                <a:solidFill>
                  <a:schemeClr val="tx1"/>
                </a:solidFill>
                <a:latin typeface="Times New Roman" pitchFamily="18" charset="0"/>
                <a:cs typeface="Times New Roman" pitchFamily="18" charset="0"/>
              </a:rPr>
              <a:t>H-C</a:t>
            </a:r>
            <a:r>
              <a:rPr lang="en-US" b="1">
                <a:solidFill>
                  <a:schemeClr val="tx1"/>
                </a:solidFill>
                <a:latin typeface="Times New Roman" pitchFamily="18" charset="0"/>
              </a:rPr>
              <a:t>≡</a:t>
            </a:r>
            <a:r>
              <a:rPr lang="en-US" b="1">
                <a:solidFill>
                  <a:schemeClr val="tx1"/>
                </a:solidFill>
                <a:latin typeface="Times New Roman" pitchFamily="18" charset="0"/>
                <a:cs typeface="Times New Roman" pitchFamily="18" charset="0"/>
              </a:rPr>
              <a:t>N</a:t>
            </a:r>
          </a:p>
          <a:p>
            <a:pPr>
              <a:lnSpc>
                <a:spcPct val="150000"/>
              </a:lnSpc>
            </a:pPr>
            <a:r>
              <a:rPr lang="ar-SA" sz="2200" b="1">
                <a:solidFill>
                  <a:schemeClr val="tx1"/>
                </a:solidFill>
                <a:cs typeface="Traditional Arabic" pitchFamily="2" charset="-78"/>
              </a:rPr>
              <a:t>مبنيا</a:t>
            </a:r>
            <a:r>
              <a:rPr lang="he-IL" sz="2200" b="1">
                <a:solidFill>
                  <a:schemeClr val="tx1"/>
                </a:solidFill>
                <a:cs typeface="Traditional Arabic" pitchFamily="2" charset="-78"/>
              </a:rPr>
              <a:t> </a:t>
            </a:r>
            <a:r>
              <a:rPr lang="en-US" b="1">
                <a:solidFill>
                  <a:schemeClr val="tx1"/>
                </a:solidFill>
                <a:latin typeface="Times New Roman" pitchFamily="18" charset="0"/>
                <a:cs typeface="Times New Roman" pitchFamily="18" charset="0"/>
              </a:rPr>
              <a:t>V</a:t>
            </a:r>
            <a:r>
              <a:rPr lang="he-IL" sz="2200" b="1">
                <a:solidFill>
                  <a:schemeClr val="tx1"/>
                </a:solidFill>
                <a:cs typeface="Traditional Arabic" pitchFamily="2" charset="-78"/>
              </a:rPr>
              <a:t> </a:t>
            </a:r>
            <a:r>
              <a:rPr lang="ar-SA" sz="2200" b="1">
                <a:solidFill>
                  <a:schemeClr val="tx1"/>
                </a:solidFill>
                <a:cs typeface="Traditional Arabic" pitchFamily="2" charset="-78"/>
              </a:rPr>
              <a:t>مثنيّان</a:t>
            </a:r>
            <a:r>
              <a:rPr lang="he-IL" sz="2200" b="1">
                <a:solidFill>
                  <a:schemeClr val="tx1"/>
                </a:solidFill>
                <a:cs typeface="Traditional Arabic" pitchFamily="2" charset="-78"/>
              </a:rPr>
              <a:t>: </a:t>
            </a:r>
            <a:r>
              <a:rPr lang="ar-SA" sz="2200">
                <a:solidFill>
                  <a:schemeClr val="tx1"/>
                </a:solidFill>
                <a:cs typeface="Traditional Arabic" pitchFamily="2" charset="-78"/>
              </a:rPr>
              <a:t>لكلّ أوكسجين رباطان</a:t>
            </a:r>
            <a:r>
              <a:rPr lang="he-IL" sz="2200">
                <a:solidFill>
                  <a:schemeClr val="tx1"/>
                </a:solidFill>
                <a:cs typeface="Traditional Arabic" pitchFamily="2" charset="-78"/>
              </a:rPr>
              <a:t> </a:t>
            </a:r>
            <a:r>
              <a:rPr lang="ar-SA" sz="2200">
                <a:solidFill>
                  <a:srgbClr val="FF6600"/>
                </a:solidFill>
                <a:cs typeface="Traditional Arabic" pitchFamily="2" charset="-78"/>
              </a:rPr>
              <a:t>وزوجا إلكترونات غير رابطة،</a:t>
            </a:r>
            <a:r>
              <a:rPr lang="he-IL" sz="2200">
                <a:solidFill>
                  <a:srgbClr val="FF6600"/>
                </a:solidFill>
                <a:cs typeface="Traditional Arabic" pitchFamily="2" charset="-78"/>
              </a:rPr>
              <a:t> </a:t>
            </a:r>
            <a:r>
              <a:rPr lang="en-US" b="1">
                <a:solidFill>
                  <a:schemeClr val="tx1"/>
                </a:solidFill>
                <a:latin typeface="Times New Roman" pitchFamily="18" charset="0"/>
                <a:cs typeface="Times New Roman" pitchFamily="18" charset="0"/>
              </a:rPr>
              <a:t>H-O-O-H</a:t>
            </a:r>
            <a:endParaRPr lang="he-IL" b="1">
              <a:solidFill>
                <a:schemeClr val="tx1"/>
              </a:solidFill>
              <a:latin typeface="Times New Roman" pitchFamily="18" charset="0"/>
              <a:cs typeface="Times New Roman" pitchFamily="18" charset="0"/>
            </a:endParaRPr>
          </a:p>
          <a:p>
            <a:pPr>
              <a:lnSpc>
                <a:spcPct val="150000"/>
              </a:lnSpc>
            </a:pPr>
            <a:r>
              <a:rPr lang="ar-SA" sz="2200" b="1">
                <a:solidFill>
                  <a:schemeClr val="tx1"/>
                </a:solidFill>
                <a:cs typeface="Traditional Arabic" pitchFamily="2" charset="-78"/>
              </a:rPr>
              <a:t>مبنيا</a:t>
            </a:r>
            <a:r>
              <a:rPr lang="he-IL" sz="2200">
                <a:solidFill>
                  <a:schemeClr val="tx1"/>
                </a:solidFill>
                <a:cs typeface="Traditional Arabic" pitchFamily="2" charset="-78"/>
              </a:rPr>
              <a:t> </a:t>
            </a:r>
            <a:r>
              <a:rPr lang="en-US" b="1">
                <a:solidFill>
                  <a:schemeClr val="tx1"/>
                </a:solidFill>
                <a:latin typeface="Times New Roman" pitchFamily="18" charset="0"/>
                <a:cs typeface="Times New Roman" pitchFamily="18" charset="0"/>
              </a:rPr>
              <a:t>V</a:t>
            </a:r>
            <a:r>
              <a:rPr lang="he-IL" sz="2200" b="1">
                <a:solidFill>
                  <a:schemeClr val="tx1"/>
                </a:solidFill>
                <a:cs typeface="Traditional Arabic" pitchFamily="2" charset="-78"/>
              </a:rPr>
              <a:t> </a:t>
            </a:r>
            <a:r>
              <a:rPr lang="ar-SA" sz="2200" b="1">
                <a:solidFill>
                  <a:schemeClr val="tx1"/>
                </a:solidFill>
                <a:cs typeface="Traditional Arabic" pitchFamily="2" charset="-78"/>
              </a:rPr>
              <a:t>مثنيّان</a:t>
            </a:r>
            <a:r>
              <a:rPr lang="he-IL" sz="2200">
                <a:solidFill>
                  <a:schemeClr val="tx1"/>
                </a:solidFill>
                <a:cs typeface="Traditional Arabic" pitchFamily="2" charset="-78"/>
              </a:rPr>
              <a:t> </a:t>
            </a:r>
            <a:r>
              <a:rPr lang="he-IL" sz="2200" b="1">
                <a:solidFill>
                  <a:schemeClr val="tx1"/>
                </a:solidFill>
                <a:cs typeface="Traditional Arabic" pitchFamily="2" charset="-78"/>
              </a:rPr>
              <a:t>: </a:t>
            </a:r>
            <a:r>
              <a:rPr lang="ar-SA" sz="2200">
                <a:solidFill>
                  <a:schemeClr val="tx1"/>
                </a:solidFill>
                <a:cs typeface="Traditional Arabic" pitchFamily="2" charset="-78"/>
              </a:rPr>
              <a:t>حول كلّ نيتروجين رباطان، أحدهما مزدوج والآخر أحادي،</a:t>
            </a:r>
            <a:r>
              <a:rPr lang="he-IL" sz="2200">
                <a:solidFill>
                  <a:schemeClr val="tx1"/>
                </a:solidFill>
                <a:cs typeface="Traditional Arabic" pitchFamily="2" charset="-78"/>
              </a:rPr>
              <a:t> </a:t>
            </a:r>
            <a:r>
              <a:rPr lang="ar-SA" sz="2200">
                <a:solidFill>
                  <a:srgbClr val="FF6600"/>
                </a:solidFill>
                <a:cs typeface="Traditional Arabic" pitchFamily="2" charset="-78"/>
              </a:rPr>
              <a:t>وزوج غير رابط، </a:t>
            </a:r>
            <a:r>
              <a:rPr lang="en-US" b="1">
                <a:solidFill>
                  <a:schemeClr val="tx1"/>
                </a:solidFill>
                <a:latin typeface="Times New Roman" pitchFamily="18" charset="0"/>
                <a:cs typeface="Times New Roman" pitchFamily="18" charset="0"/>
              </a:rPr>
              <a:t>H-N=N-H</a:t>
            </a:r>
            <a:endParaRPr lang="he-IL" b="1">
              <a:solidFill>
                <a:schemeClr val="tx1"/>
              </a:solidFill>
              <a:latin typeface="Times New Roman" pitchFamily="18" charset="0"/>
              <a:cs typeface="Times New Roman" pitchFamily="18" charset="0"/>
            </a:endParaRPr>
          </a:p>
        </p:txBody>
      </p:sp>
      <p:sp>
        <p:nvSpPr>
          <p:cNvPr id="10" name="אליפסה 9"/>
          <p:cNvSpPr/>
          <p:nvPr/>
        </p:nvSpPr>
        <p:spPr>
          <a:xfrm>
            <a:off x="2554288" y="4437063"/>
            <a:ext cx="73025" cy="71437"/>
          </a:xfrm>
          <a:prstGeom prst="ellipse">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chemeClr val="tx1"/>
              </a:solidFill>
            </a:endParaRPr>
          </a:p>
        </p:txBody>
      </p:sp>
      <p:sp>
        <p:nvSpPr>
          <p:cNvPr id="11" name="אליפסה 10"/>
          <p:cNvSpPr/>
          <p:nvPr/>
        </p:nvSpPr>
        <p:spPr>
          <a:xfrm>
            <a:off x="2628900" y="4437063"/>
            <a:ext cx="71438" cy="71437"/>
          </a:xfrm>
          <a:prstGeom prst="ellipse">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chemeClr val="tx1"/>
              </a:solidFill>
            </a:endParaRPr>
          </a:p>
        </p:txBody>
      </p:sp>
      <p:sp>
        <p:nvSpPr>
          <p:cNvPr id="16" name="אליפסה 15"/>
          <p:cNvSpPr/>
          <p:nvPr/>
        </p:nvSpPr>
        <p:spPr>
          <a:xfrm>
            <a:off x="684213" y="4941888"/>
            <a:ext cx="73025" cy="71437"/>
          </a:xfrm>
          <a:prstGeom prst="ellipse">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chemeClr val="tx1"/>
              </a:solidFill>
            </a:endParaRPr>
          </a:p>
        </p:txBody>
      </p:sp>
      <p:sp>
        <p:nvSpPr>
          <p:cNvPr id="17" name="אליפסה 16"/>
          <p:cNvSpPr/>
          <p:nvPr/>
        </p:nvSpPr>
        <p:spPr>
          <a:xfrm>
            <a:off x="755650" y="4941888"/>
            <a:ext cx="71438" cy="71437"/>
          </a:xfrm>
          <a:prstGeom prst="ellipse">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chemeClr val="tx1"/>
              </a:solidFill>
            </a:endParaRPr>
          </a:p>
        </p:txBody>
      </p:sp>
      <p:sp>
        <p:nvSpPr>
          <p:cNvPr id="19" name="אליפסה 18"/>
          <p:cNvSpPr/>
          <p:nvPr/>
        </p:nvSpPr>
        <p:spPr>
          <a:xfrm>
            <a:off x="1042988" y="4941888"/>
            <a:ext cx="71437" cy="71437"/>
          </a:xfrm>
          <a:prstGeom prst="ellipse">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chemeClr val="tx1"/>
              </a:solidFill>
            </a:endParaRPr>
          </a:p>
        </p:txBody>
      </p:sp>
      <p:sp>
        <p:nvSpPr>
          <p:cNvPr id="20" name="אליפסה 19"/>
          <p:cNvSpPr/>
          <p:nvPr/>
        </p:nvSpPr>
        <p:spPr>
          <a:xfrm>
            <a:off x="971550" y="4941888"/>
            <a:ext cx="71438" cy="71437"/>
          </a:xfrm>
          <a:prstGeom prst="ellipse">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chemeClr val="tx1"/>
              </a:solidFill>
            </a:endParaRPr>
          </a:p>
        </p:txBody>
      </p:sp>
      <p:sp>
        <p:nvSpPr>
          <p:cNvPr id="22" name="אליפסה 21"/>
          <p:cNvSpPr/>
          <p:nvPr/>
        </p:nvSpPr>
        <p:spPr>
          <a:xfrm>
            <a:off x="2843213" y="4437063"/>
            <a:ext cx="73025" cy="71437"/>
          </a:xfrm>
          <a:prstGeom prst="ellipse">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chemeClr val="tx1"/>
              </a:solidFill>
            </a:endParaRPr>
          </a:p>
        </p:txBody>
      </p:sp>
      <p:sp>
        <p:nvSpPr>
          <p:cNvPr id="23" name="אליפסה 22"/>
          <p:cNvSpPr/>
          <p:nvPr/>
        </p:nvSpPr>
        <p:spPr>
          <a:xfrm>
            <a:off x="2916238" y="4437063"/>
            <a:ext cx="71437" cy="71437"/>
          </a:xfrm>
          <a:prstGeom prst="ellipse">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6" name="TextBox 5"/>
          <p:cNvSpPr txBox="1"/>
          <p:nvPr/>
        </p:nvSpPr>
        <p:spPr>
          <a:xfrm>
            <a:off x="276225" y="549275"/>
            <a:ext cx="8183563" cy="1311275"/>
          </a:xfrm>
          <a:prstGeom prst="rect">
            <a:avLst/>
          </a:prstGeom>
          <a:noFill/>
          <a:ln w="19050">
            <a:noFill/>
          </a:ln>
          <a:effectLst>
            <a:outerShdw sx="102000" sy="102000" algn="tl" rotWithShape="0">
              <a:schemeClr val="bg1">
                <a:lumMod val="65000"/>
                <a:alpha val="0"/>
              </a:schemeClr>
            </a:outerShdw>
          </a:effectLst>
        </p:spPr>
        <p:txBody>
          <a:bodyPr>
            <a:spAutoFit/>
          </a:bodyPr>
          <a:lstStyle/>
          <a:p>
            <a:r>
              <a:rPr lang="ar-SA" sz="2200" b="1">
                <a:solidFill>
                  <a:srgbClr val="1D4C72"/>
                </a:solidFill>
                <a:cs typeface="Traditional Arabic" pitchFamily="2" charset="-78"/>
              </a:rPr>
              <a:t>السؤال</a:t>
            </a:r>
            <a:r>
              <a:rPr lang="he-IL" sz="2200" b="1">
                <a:solidFill>
                  <a:srgbClr val="1D4C72"/>
                </a:solidFill>
                <a:cs typeface="Traditional Arabic" pitchFamily="2" charset="-78"/>
              </a:rPr>
              <a:t> </a:t>
            </a:r>
            <a:r>
              <a:rPr lang="he-IL" b="1">
                <a:solidFill>
                  <a:srgbClr val="1D4C72"/>
                </a:solidFill>
                <a:cs typeface="Times New Roman" pitchFamily="18" charset="0"/>
              </a:rPr>
              <a:t>3</a:t>
            </a:r>
            <a:r>
              <a:rPr lang="he-IL" sz="2200" b="1">
                <a:solidFill>
                  <a:srgbClr val="1D4C72"/>
                </a:solidFill>
                <a:cs typeface="Traditional Arabic" pitchFamily="2" charset="-78"/>
              </a:rPr>
              <a:t>:</a:t>
            </a:r>
          </a:p>
          <a:p>
            <a:r>
              <a:rPr lang="ar-SA" sz="2200">
                <a:solidFill>
                  <a:srgbClr val="1D4C72"/>
                </a:solidFill>
                <a:cs typeface="Traditional Arabic" pitchFamily="2" charset="-78"/>
              </a:rPr>
              <a:t>حدّدوا المبنى الفراغي للأيونات المركّبة التالية:</a:t>
            </a:r>
            <a:endParaRPr lang="he-IL" sz="2200">
              <a:solidFill>
                <a:srgbClr val="1D4C72"/>
              </a:solidFill>
              <a:cs typeface="Traditional Arabic" pitchFamily="2" charset="-78"/>
            </a:endParaRPr>
          </a:p>
          <a:p>
            <a:r>
              <a:rPr lang="en-US">
                <a:solidFill>
                  <a:srgbClr val="1D4C72"/>
                </a:solidFill>
                <a:latin typeface="Times New Roman" pitchFamily="18" charset="0"/>
                <a:cs typeface="Times New Roman" pitchFamily="18" charset="0"/>
              </a:rPr>
              <a:t>NH</a:t>
            </a:r>
            <a:r>
              <a:rPr lang="en-US" baseline="-25000">
                <a:solidFill>
                  <a:srgbClr val="1D4C72"/>
                </a:solidFill>
                <a:latin typeface="Times New Roman" pitchFamily="18" charset="0"/>
                <a:cs typeface="Times New Roman" pitchFamily="18" charset="0"/>
              </a:rPr>
              <a:t>4</a:t>
            </a:r>
            <a:r>
              <a:rPr lang="en-US" baseline="30000">
                <a:solidFill>
                  <a:srgbClr val="1D4C72"/>
                </a:solidFill>
                <a:latin typeface="Times New Roman" pitchFamily="18" charset="0"/>
                <a:cs typeface="Times New Roman" pitchFamily="18" charset="0"/>
              </a:rPr>
              <a:t>+</a:t>
            </a:r>
            <a:r>
              <a:rPr lang="en-US">
                <a:solidFill>
                  <a:srgbClr val="1D4C72"/>
                </a:solidFill>
                <a:latin typeface="Times New Roman" pitchFamily="18" charset="0"/>
                <a:cs typeface="Times New Roman" pitchFamily="18" charset="0"/>
              </a:rPr>
              <a:t>       H</a:t>
            </a:r>
            <a:r>
              <a:rPr lang="en-US" baseline="-25000">
                <a:solidFill>
                  <a:srgbClr val="1D4C72"/>
                </a:solidFill>
                <a:latin typeface="Times New Roman" pitchFamily="18" charset="0"/>
                <a:cs typeface="Times New Roman" pitchFamily="18" charset="0"/>
              </a:rPr>
              <a:t>3</a:t>
            </a:r>
            <a:r>
              <a:rPr lang="en-US">
                <a:solidFill>
                  <a:srgbClr val="1D4C72"/>
                </a:solidFill>
                <a:latin typeface="Times New Roman" pitchFamily="18" charset="0"/>
                <a:cs typeface="Times New Roman" pitchFamily="18" charset="0"/>
              </a:rPr>
              <a:t>O</a:t>
            </a:r>
            <a:r>
              <a:rPr lang="en-US" baseline="30000">
                <a:solidFill>
                  <a:srgbClr val="1D4C72"/>
                </a:solidFill>
                <a:latin typeface="Times New Roman" pitchFamily="18" charset="0"/>
                <a:cs typeface="Times New Roman" pitchFamily="18" charset="0"/>
              </a:rPr>
              <a:t>+</a:t>
            </a:r>
            <a:r>
              <a:rPr lang="en-US">
                <a:solidFill>
                  <a:srgbClr val="1D4C72"/>
                </a:solidFill>
                <a:latin typeface="Times New Roman" pitchFamily="18" charset="0"/>
                <a:cs typeface="Times New Roman" pitchFamily="18" charset="0"/>
              </a:rPr>
              <a:t>      CH</a:t>
            </a:r>
            <a:r>
              <a:rPr lang="en-US" baseline="-25000">
                <a:solidFill>
                  <a:srgbClr val="1D4C72"/>
                </a:solidFill>
                <a:latin typeface="Times New Roman" pitchFamily="18" charset="0"/>
                <a:cs typeface="Times New Roman" pitchFamily="18" charset="0"/>
              </a:rPr>
              <a:t>3</a:t>
            </a:r>
            <a:r>
              <a:rPr lang="en-US" baseline="30000">
                <a:solidFill>
                  <a:srgbClr val="1D4C72"/>
                </a:solidFill>
                <a:latin typeface="Times New Roman" pitchFamily="18" charset="0"/>
                <a:cs typeface="Times New Roman" pitchFamily="18" charset="0"/>
              </a:rPr>
              <a:t>+</a:t>
            </a:r>
            <a:r>
              <a:rPr lang="en-US">
                <a:solidFill>
                  <a:srgbClr val="1D4C72"/>
                </a:solidFill>
                <a:latin typeface="Times New Roman" pitchFamily="18" charset="0"/>
                <a:cs typeface="Times New Roman" pitchFamily="18" charset="0"/>
              </a:rPr>
              <a:t>     CH</a:t>
            </a:r>
            <a:r>
              <a:rPr lang="en-US" baseline="-25000">
                <a:solidFill>
                  <a:srgbClr val="1D4C72"/>
                </a:solidFill>
                <a:latin typeface="Times New Roman" pitchFamily="18" charset="0"/>
                <a:cs typeface="Times New Roman" pitchFamily="18" charset="0"/>
              </a:rPr>
              <a:t>3</a:t>
            </a:r>
            <a:r>
              <a:rPr lang="en-US" baseline="30000">
                <a:solidFill>
                  <a:srgbClr val="1D4C72"/>
                </a:solidFill>
                <a:latin typeface="Times New Roman" pitchFamily="18" charset="0"/>
                <a:cs typeface="Times New Roman" pitchFamily="18" charset="0"/>
              </a:rPr>
              <a:t>-</a:t>
            </a:r>
            <a:r>
              <a:rPr lang="en-US">
                <a:solidFill>
                  <a:srgbClr val="1D4C72"/>
                </a:solidFill>
                <a:latin typeface="Times New Roman" pitchFamily="18" charset="0"/>
                <a:cs typeface="Times New Roman" pitchFamily="18" charset="0"/>
              </a:rPr>
              <a:t>    HO</a:t>
            </a:r>
            <a:r>
              <a:rPr lang="en-US" baseline="-25000">
                <a:solidFill>
                  <a:srgbClr val="1D4C72"/>
                </a:solidFill>
                <a:latin typeface="Times New Roman" pitchFamily="18" charset="0"/>
                <a:cs typeface="Times New Roman" pitchFamily="18" charset="0"/>
              </a:rPr>
              <a:t>2</a:t>
            </a:r>
            <a:r>
              <a:rPr lang="en-US" baseline="30000">
                <a:solidFill>
                  <a:srgbClr val="1D4C72"/>
                </a:solidFill>
                <a:latin typeface="Times New Roman" pitchFamily="18" charset="0"/>
                <a:cs typeface="Times New Roman" pitchFamily="18" charset="0"/>
              </a:rPr>
              <a:t>-</a:t>
            </a:r>
            <a:r>
              <a:rPr lang="he-IL" baseline="30000">
                <a:solidFill>
                  <a:srgbClr val="1D4C72"/>
                </a:solidFill>
                <a:latin typeface="Times New Roman" pitchFamily="18" charset="0"/>
                <a:cs typeface="Times New Roman" pitchFamily="18" charset="0"/>
              </a:rPr>
              <a:t> </a:t>
            </a:r>
          </a:p>
          <a:p>
            <a:endParaRPr lang="he-IL">
              <a:solidFill>
                <a:srgbClr val="1D4C72"/>
              </a:solidFill>
              <a:latin typeface="Times New Roman" pitchFamily="18" charset="0"/>
              <a:cs typeface="Times New Roman" pitchFamily="18" charset="0"/>
            </a:endParaRPr>
          </a:p>
        </p:txBody>
      </p:sp>
      <p:sp>
        <p:nvSpPr>
          <p:cNvPr id="5" name="TextBox 4"/>
          <p:cNvSpPr txBox="1"/>
          <p:nvPr/>
        </p:nvSpPr>
        <p:spPr>
          <a:xfrm>
            <a:off x="357188" y="142875"/>
            <a:ext cx="8143875" cy="427038"/>
          </a:xfrm>
          <a:prstGeom prst="rect">
            <a:avLst/>
          </a:prstGeom>
          <a:noFill/>
          <a:ln w="19050">
            <a:noFill/>
          </a:ln>
          <a:effectLst>
            <a:outerShdw sx="102000" sy="102000" algn="tl" rotWithShape="0">
              <a:schemeClr val="bg1">
                <a:lumMod val="65000"/>
                <a:alpha val="0"/>
              </a:schemeClr>
            </a:outerShdw>
          </a:effectLst>
        </p:spPr>
        <p:txBody>
          <a:bodyPr>
            <a:spAutoFit/>
          </a:bodyPr>
          <a:lstStyle/>
          <a:p>
            <a:r>
              <a:rPr lang="ar-SA" sz="2200" b="1">
                <a:solidFill>
                  <a:srgbClr val="FF6600"/>
                </a:solidFill>
                <a:cs typeface="Traditional Arabic" pitchFamily="2" charset="-78"/>
              </a:rPr>
              <a:t>تمرين:</a:t>
            </a:r>
            <a:r>
              <a:rPr lang="he-IL" sz="2200" b="1">
                <a:solidFill>
                  <a:srgbClr val="FF6600"/>
                </a:solidFill>
                <a:cs typeface="Traditional Arabic" pitchFamily="2" charset="-78"/>
              </a:rPr>
              <a:t> </a:t>
            </a:r>
            <a:r>
              <a:rPr lang="ar-SA" sz="2200" b="1">
                <a:solidFill>
                  <a:srgbClr val="FF6600"/>
                </a:solidFill>
                <a:cs typeface="Traditional Arabic" pitchFamily="2" charset="-78"/>
              </a:rPr>
              <a:t>المبنى الفراغي للأيونات</a:t>
            </a:r>
            <a:endParaRPr lang="he-IL" sz="2200" b="1">
              <a:solidFill>
                <a:srgbClr val="FF6600"/>
              </a:solidFill>
              <a:cs typeface="Traditional Arabic" pitchFamily="2" charset="-78"/>
            </a:endParaRPr>
          </a:p>
        </p:txBody>
      </p:sp>
      <p:sp>
        <p:nvSpPr>
          <p:cNvPr id="14" name="TextBox 13"/>
          <p:cNvSpPr txBox="1"/>
          <p:nvPr/>
        </p:nvSpPr>
        <p:spPr>
          <a:xfrm>
            <a:off x="395288" y="1590675"/>
            <a:ext cx="8040687" cy="1371600"/>
          </a:xfrm>
          <a:prstGeom prst="rect">
            <a:avLst/>
          </a:prstGeom>
          <a:noFill/>
          <a:ln w="19050">
            <a:noFill/>
          </a:ln>
          <a:effectLst>
            <a:outerShdw sx="102000" sy="102000" algn="tl" rotWithShape="0">
              <a:schemeClr val="bg1">
                <a:lumMod val="65000"/>
                <a:alpha val="0"/>
              </a:schemeClr>
            </a:outerShdw>
          </a:effectLst>
        </p:spPr>
        <p:txBody>
          <a:bodyPr>
            <a:spAutoFit/>
          </a:bodyPr>
          <a:lstStyle/>
          <a:p>
            <a:endParaRPr lang="he-IL" b="1" dirty="0">
              <a:solidFill>
                <a:srgbClr val="7F7F7F"/>
              </a:solidFill>
            </a:endParaRPr>
          </a:p>
          <a:p>
            <a:r>
              <a:rPr lang="ar-SA" sz="2200" b="1" dirty="0">
                <a:solidFill>
                  <a:srgbClr val="7F7F7F"/>
                </a:solidFill>
                <a:cs typeface="Traditional Arabic" pitchFamily="2" charset="-78"/>
              </a:rPr>
              <a:t>تلميح</a:t>
            </a:r>
            <a:r>
              <a:rPr lang="he-IL" sz="2200" b="1" dirty="0">
                <a:solidFill>
                  <a:srgbClr val="7F7F7F"/>
                </a:solidFill>
                <a:cs typeface="Traditional Arabic" pitchFamily="2" charset="-78"/>
              </a:rPr>
              <a:t>: </a:t>
            </a:r>
            <a:r>
              <a:rPr lang="ar-SA" sz="2200" dirty="0" err="1">
                <a:solidFill>
                  <a:srgbClr val="7F7F7F"/>
                </a:solidFill>
                <a:cs typeface="Traditional Arabic" pitchFamily="2" charset="-78"/>
              </a:rPr>
              <a:t>ابدأوا</a:t>
            </a:r>
            <a:r>
              <a:rPr lang="ar-SA" sz="2200" dirty="0">
                <a:solidFill>
                  <a:srgbClr val="7F7F7F"/>
                </a:solidFill>
                <a:cs typeface="Traditional Arabic" pitchFamily="2" charset="-78"/>
              </a:rPr>
              <a:t> برسم </a:t>
            </a:r>
            <a:r>
              <a:rPr lang="ar-SA" sz="2200" dirty="0" smtClean="0">
                <a:solidFill>
                  <a:srgbClr val="7F7F7F"/>
                </a:solidFill>
                <a:cs typeface="Traditional Arabic" pitchFamily="2" charset="-78"/>
              </a:rPr>
              <a:t>صيغة </a:t>
            </a:r>
            <a:r>
              <a:rPr lang="ar-SA" sz="2200" dirty="0" smtClean="0">
                <a:solidFill>
                  <a:srgbClr val="006600"/>
                </a:solidFill>
                <a:cs typeface="Traditional Arabic" pitchFamily="2" charset="-78"/>
              </a:rPr>
              <a:t>التمثيل</a:t>
            </a:r>
            <a:r>
              <a:rPr lang="ar-SA" sz="2200" dirty="0" smtClean="0">
                <a:solidFill>
                  <a:srgbClr val="7F7F7F"/>
                </a:solidFill>
                <a:cs typeface="Traditional Arabic" pitchFamily="2" charset="-78"/>
              </a:rPr>
              <a:t> </a:t>
            </a:r>
            <a:r>
              <a:rPr lang="ar-SA" sz="2200" dirty="0">
                <a:solidFill>
                  <a:srgbClr val="7F7F7F"/>
                </a:solidFill>
                <a:cs typeface="Traditional Arabic" pitchFamily="2" charset="-78"/>
              </a:rPr>
              <a:t>الإلكترونية لمجموعة </a:t>
            </a:r>
            <a:r>
              <a:rPr lang="ar-SA" sz="2200" dirty="0" err="1">
                <a:solidFill>
                  <a:srgbClr val="7F7F7F"/>
                </a:solidFill>
                <a:cs typeface="Traditional Arabic" pitchFamily="2" charset="-78"/>
              </a:rPr>
              <a:t>الذرّات</a:t>
            </a:r>
            <a:r>
              <a:rPr lang="ar-SA" sz="2200" dirty="0">
                <a:solidFill>
                  <a:srgbClr val="7F7F7F"/>
                </a:solidFill>
                <a:cs typeface="Traditional Arabic" pitchFamily="2" charset="-78"/>
              </a:rPr>
              <a:t>، بافتراض أنّها متعادلة. إذا كانت مشحونة بشحنة موجبة، هناك حاجة لإنقاص إلكترون لتطبيق قاعدة الثمانيات (الأوكتات). إذا كانت مشحونة بشحنة سالبة، هناك حاجة لإضافة إلكترون لتحقيق القاعدة. بعد ذلك حدّدوا المبنى الفراغي للأيون المركّب.</a:t>
            </a:r>
            <a:r>
              <a:rPr lang="ar-SA" dirty="0">
                <a:solidFill>
                  <a:srgbClr val="7F7F7F"/>
                </a:solidFill>
              </a:rPr>
              <a:t> </a:t>
            </a:r>
            <a:r>
              <a:rPr lang="he-IL" dirty="0">
                <a:solidFill>
                  <a:srgbClr val="7F7F7F"/>
                </a:solidFill>
              </a:rPr>
              <a:t> </a:t>
            </a:r>
            <a:endParaRPr lang="he-IL" dirty="0">
              <a:solidFill>
                <a:srgbClr val="1D4C72"/>
              </a:solidFill>
            </a:endParaRPr>
          </a:p>
        </p:txBody>
      </p:sp>
      <p:sp>
        <p:nvSpPr>
          <p:cNvPr id="15366" name="Slide Number Placeholder 6"/>
          <p:cNvSpPr>
            <a:spLocks noGrp="1"/>
          </p:cNvSpPr>
          <p:nvPr>
            <p:ph type="sldNum" sz="quarter" idx="12"/>
          </p:nvPr>
        </p:nvSpPr>
        <p:spPr bwMode="auto">
          <a:xfrm>
            <a:off x="457200" y="6564313"/>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2CAE041A-6CD1-4C8B-8168-9299340A096A}" type="slidenum">
              <a:rPr lang="he-IL"/>
              <a:pPr>
                <a:defRPr/>
              </a:pPr>
              <a:t>12</a:t>
            </a:fld>
            <a:endParaRPr lang="he-IL"/>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5" name="TextBox 4"/>
          <p:cNvSpPr txBox="1"/>
          <p:nvPr/>
        </p:nvSpPr>
        <p:spPr>
          <a:xfrm>
            <a:off x="357188" y="142875"/>
            <a:ext cx="8143875" cy="427038"/>
          </a:xfrm>
          <a:prstGeom prst="rect">
            <a:avLst/>
          </a:prstGeom>
          <a:noFill/>
          <a:ln w="19050">
            <a:noFill/>
          </a:ln>
          <a:effectLst>
            <a:outerShdw sx="102000" sy="102000" algn="tl" rotWithShape="0">
              <a:schemeClr val="bg1">
                <a:lumMod val="65000"/>
                <a:alpha val="0"/>
              </a:schemeClr>
            </a:outerShdw>
          </a:effectLst>
        </p:spPr>
        <p:txBody>
          <a:bodyPr>
            <a:spAutoFit/>
          </a:bodyPr>
          <a:lstStyle/>
          <a:p>
            <a:r>
              <a:rPr lang="ar-SA" sz="2200" b="1">
                <a:solidFill>
                  <a:srgbClr val="FF6600"/>
                </a:solidFill>
                <a:cs typeface="Traditional Arabic" pitchFamily="2" charset="-78"/>
              </a:rPr>
              <a:t>تمرين:</a:t>
            </a:r>
            <a:r>
              <a:rPr lang="he-IL" sz="2200" b="1">
                <a:solidFill>
                  <a:srgbClr val="FF6600"/>
                </a:solidFill>
                <a:cs typeface="Traditional Arabic" pitchFamily="2" charset="-78"/>
              </a:rPr>
              <a:t> </a:t>
            </a:r>
            <a:r>
              <a:rPr lang="ar-SA" sz="2200" b="1">
                <a:solidFill>
                  <a:srgbClr val="FF6600"/>
                </a:solidFill>
                <a:cs typeface="Traditional Arabic" pitchFamily="2" charset="-78"/>
              </a:rPr>
              <a:t>المبنى الفراغي للأيونات</a:t>
            </a:r>
            <a:endParaRPr lang="he-IL" sz="2200" b="1">
              <a:solidFill>
                <a:srgbClr val="FF6600"/>
              </a:solidFill>
              <a:cs typeface="Traditional Arabic" pitchFamily="2" charset="-78"/>
            </a:endParaRPr>
          </a:p>
        </p:txBody>
      </p:sp>
      <p:sp>
        <p:nvSpPr>
          <p:cNvPr id="16389" name="Slide Number Placeholder 6"/>
          <p:cNvSpPr>
            <a:spLocks noGrp="1"/>
          </p:cNvSpPr>
          <p:nvPr>
            <p:ph type="sldNum" sz="quarter" idx="12"/>
          </p:nvPr>
        </p:nvSpPr>
        <p:spPr bwMode="auto">
          <a:xfrm>
            <a:off x="323850" y="6592888"/>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E4047052-105B-4045-8593-830EA150E349}" type="slidenum">
              <a:rPr lang="he-IL"/>
              <a:pPr>
                <a:defRPr/>
              </a:pPr>
              <a:t>13</a:t>
            </a:fld>
            <a:endParaRPr lang="he-IL"/>
          </a:p>
        </p:txBody>
      </p:sp>
      <p:grpSp>
        <p:nvGrpSpPr>
          <p:cNvPr id="19460" name="קבוצה 57"/>
          <p:cNvGrpSpPr>
            <a:grpSpLocks/>
          </p:cNvGrpSpPr>
          <p:nvPr/>
        </p:nvGrpSpPr>
        <p:grpSpPr bwMode="auto">
          <a:xfrm>
            <a:off x="0" y="1857364"/>
            <a:ext cx="8281987" cy="4105275"/>
            <a:chOff x="0" y="1929075"/>
            <a:chExt cx="8281987" cy="4105275"/>
          </a:xfrm>
        </p:grpSpPr>
        <p:sp>
          <p:nvSpPr>
            <p:cNvPr id="8" name="Rectangle 12"/>
            <p:cNvSpPr/>
            <p:nvPr/>
          </p:nvSpPr>
          <p:spPr>
            <a:xfrm>
              <a:off x="0" y="1929075"/>
              <a:ext cx="8281987" cy="4105275"/>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ct val="200000"/>
                </a:lnSpc>
              </a:pPr>
              <a:r>
                <a:rPr lang="ar-SA" sz="2200" b="1" dirty="0">
                  <a:solidFill>
                    <a:schemeClr val="tx1"/>
                  </a:solidFill>
                  <a:cs typeface="Traditional Arabic" pitchFamily="2" charset="-78"/>
                </a:rPr>
                <a:t>الإجابة</a:t>
              </a:r>
              <a:r>
                <a:rPr lang="he-IL" sz="2200" b="1" dirty="0">
                  <a:solidFill>
                    <a:schemeClr val="tx1"/>
                  </a:solidFill>
                  <a:cs typeface="Traditional Arabic" pitchFamily="2" charset="-78"/>
                </a:rPr>
                <a:t>:</a:t>
              </a:r>
            </a:p>
            <a:p>
              <a:pPr>
                <a:lnSpc>
                  <a:spcPct val="200000"/>
                </a:lnSpc>
              </a:pPr>
              <a:r>
                <a:rPr lang="ar-SA" sz="2200" dirty="0">
                  <a:solidFill>
                    <a:srgbClr val="FF6600"/>
                  </a:solidFill>
                  <a:cs typeface="Traditional Arabic" pitchFamily="2" charset="-78"/>
                </a:rPr>
                <a:t>رباعي سطوح</a:t>
              </a:r>
              <a:r>
                <a:rPr lang="he-IL" sz="2200" dirty="0">
                  <a:solidFill>
                    <a:srgbClr val="FF6600"/>
                  </a:solidFill>
                  <a:cs typeface="Traditional Arabic" pitchFamily="2" charset="-78"/>
                </a:rPr>
                <a:t>: </a:t>
              </a:r>
              <a:r>
                <a:rPr lang="en-US" dirty="0">
                  <a:solidFill>
                    <a:srgbClr val="FF6600"/>
                  </a:solidFill>
                  <a:latin typeface="Times New Roman" pitchFamily="18" charset="0"/>
                  <a:cs typeface="Times New Roman" pitchFamily="18" charset="0"/>
                </a:rPr>
                <a:t>NH</a:t>
              </a:r>
              <a:r>
                <a:rPr lang="en-US" baseline="-25000" dirty="0">
                  <a:solidFill>
                    <a:srgbClr val="FF6600"/>
                  </a:solidFill>
                  <a:latin typeface="Times New Roman" pitchFamily="18" charset="0"/>
                  <a:cs typeface="Times New Roman" pitchFamily="18" charset="0"/>
                </a:rPr>
                <a:t>4</a:t>
              </a:r>
              <a:r>
                <a:rPr lang="en-US" baseline="30000" dirty="0">
                  <a:solidFill>
                    <a:srgbClr val="FF6600"/>
                  </a:solidFill>
                  <a:latin typeface="Times New Roman" pitchFamily="18" charset="0"/>
                  <a:cs typeface="Times New Roman" pitchFamily="18" charset="0"/>
                </a:rPr>
                <a:t>+</a:t>
              </a:r>
              <a:r>
                <a:rPr lang="en-US" sz="2200" baseline="30000" dirty="0">
                  <a:solidFill>
                    <a:srgbClr val="FF6600"/>
                  </a:solidFill>
                  <a:cs typeface="Traditional Arabic" pitchFamily="2" charset="-78"/>
                </a:rPr>
                <a:t> </a:t>
              </a:r>
              <a:r>
                <a:rPr lang="he-IL" sz="2200" baseline="30000" dirty="0">
                  <a:solidFill>
                    <a:srgbClr val="1D4C72"/>
                  </a:solidFill>
                  <a:cs typeface="Traditional Arabic" pitchFamily="2" charset="-78"/>
                </a:rPr>
                <a:t>   </a:t>
              </a:r>
              <a:r>
                <a:rPr lang="ar-SA" sz="2200" dirty="0">
                  <a:solidFill>
                    <a:schemeClr val="tx1"/>
                  </a:solidFill>
                  <a:cs typeface="Traditional Arabic" pitchFamily="2" charset="-78"/>
                </a:rPr>
                <a:t>حول النيتروجين أربعة أزواج إلكترونات رابطة.</a:t>
              </a:r>
              <a:endParaRPr lang="he-IL" sz="2200" dirty="0">
                <a:solidFill>
                  <a:schemeClr val="tx1"/>
                </a:solidFill>
                <a:cs typeface="Traditional Arabic" pitchFamily="2" charset="-78"/>
              </a:endParaRPr>
            </a:p>
            <a:p>
              <a:pPr>
                <a:lnSpc>
                  <a:spcPct val="200000"/>
                </a:lnSpc>
              </a:pPr>
              <a:r>
                <a:rPr lang="ar-SA" sz="2200" dirty="0">
                  <a:solidFill>
                    <a:srgbClr val="FF6600"/>
                  </a:solidFill>
                  <a:cs typeface="Traditional Arabic" pitchFamily="2" charset="-78"/>
                </a:rPr>
                <a:t>هرم ثلاثي</a:t>
              </a:r>
              <a:r>
                <a:rPr lang="he-IL" sz="2200" dirty="0">
                  <a:solidFill>
                    <a:srgbClr val="FF6600"/>
                  </a:solidFill>
                  <a:cs typeface="Traditional Arabic" pitchFamily="2" charset="-78"/>
                </a:rPr>
                <a:t>: </a:t>
              </a:r>
              <a:r>
                <a:rPr lang="en-US" dirty="0">
                  <a:solidFill>
                    <a:srgbClr val="FF6600"/>
                  </a:solidFill>
                  <a:latin typeface="Times New Roman" pitchFamily="18" charset="0"/>
                  <a:cs typeface="Times New Roman" pitchFamily="18" charset="0"/>
                </a:rPr>
                <a:t>H</a:t>
              </a:r>
              <a:r>
                <a:rPr lang="en-US" baseline="-25000" dirty="0">
                  <a:solidFill>
                    <a:srgbClr val="FF6600"/>
                  </a:solidFill>
                  <a:latin typeface="Times New Roman" pitchFamily="18" charset="0"/>
                  <a:cs typeface="Times New Roman" pitchFamily="18" charset="0"/>
                </a:rPr>
                <a:t>3</a:t>
              </a:r>
              <a:r>
                <a:rPr lang="en-US" dirty="0">
                  <a:solidFill>
                    <a:srgbClr val="FF6600"/>
                  </a:solidFill>
                  <a:latin typeface="Times New Roman" pitchFamily="18" charset="0"/>
                  <a:cs typeface="Times New Roman" pitchFamily="18" charset="0"/>
                </a:rPr>
                <a:t>O</a:t>
              </a:r>
              <a:r>
                <a:rPr lang="en-US" baseline="30000" dirty="0">
                  <a:solidFill>
                    <a:srgbClr val="FF6600"/>
                  </a:solidFill>
                  <a:latin typeface="Times New Roman" pitchFamily="18" charset="0"/>
                  <a:cs typeface="Times New Roman" pitchFamily="18" charset="0"/>
                </a:rPr>
                <a:t>+</a:t>
              </a:r>
              <a:r>
                <a:rPr lang="en-US" sz="2200" baseline="30000" dirty="0">
                  <a:solidFill>
                    <a:srgbClr val="FF6600"/>
                  </a:solidFill>
                  <a:cs typeface="Traditional Arabic" pitchFamily="2" charset="-78"/>
                </a:rPr>
                <a:t> </a:t>
              </a:r>
              <a:r>
                <a:rPr lang="he-IL" sz="2200" baseline="30000" dirty="0">
                  <a:solidFill>
                    <a:srgbClr val="FF6600"/>
                  </a:solidFill>
                  <a:cs typeface="Traditional Arabic" pitchFamily="2" charset="-78"/>
                </a:rPr>
                <a:t>  </a:t>
              </a:r>
              <a:r>
                <a:rPr lang="ar-SA" sz="2200" dirty="0">
                  <a:solidFill>
                    <a:schemeClr val="tx1"/>
                  </a:solidFill>
                  <a:cs typeface="Traditional Arabic" pitchFamily="2" charset="-78"/>
                </a:rPr>
                <a:t>حول الأوكسجين ثلاثة أزواج رابطة وزوج غير رابط. </a:t>
              </a:r>
              <a:endParaRPr lang="he-IL" sz="2200" dirty="0">
                <a:solidFill>
                  <a:schemeClr val="tx1"/>
                </a:solidFill>
                <a:cs typeface="Traditional Arabic" pitchFamily="2" charset="-78"/>
              </a:endParaRPr>
            </a:p>
            <a:p>
              <a:pPr>
                <a:lnSpc>
                  <a:spcPct val="200000"/>
                </a:lnSpc>
              </a:pPr>
              <a:r>
                <a:rPr lang="ar-SA" sz="2200" dirty="0">
                  <a:solidFill>
                    <a:srgbClr val="FF6600"/>
                  </a:solidFill>
                  <a:cs typeface="Traditional Arabic" pitchFamily="2" charset="-78"/>
                </a:rPr>
                <a:t>مثلث مستوٍ</a:t>
              </a:r>
              <a:r>
                <a:rPr lang="he-IL" sz="2200" dirty="0">
                  <a:solidFill>
                    <a:srgbClr val="FF6600"/>
                  </a:solidFill>
                  <a:cs typeface="Traditional Arabic" pitchFamily="2" charset="-78"/>
                </a:rPr>
                <a:t>: </a:t>
              </a:r>
              <a:r>
                <a:rPr lang="en-US" dirty="0">
                  <a:solidFill>
                    <a:srgbClr val="FF6600"/>
                  </a:solidFill>
                  <a:latin typeface="Times New Roman" pitchFamily="18" charset="0"/>
                  <a:cs typeface="Times New Roman" pitchFamily="18" charset="0"/>
                </a:rPr>
                <a:t>CH</a:t>
              </a:r>
              <a:r>
                <a:rPr lang="en-US" baseline="-25000" dirty="0">
                  <a:solidFill>
                    <a:srgbClr val="FF6600"/>
                  </a:solidFill>
                  <a:latin typeface="Times New Roman" pitchFamily="18" charset="0"/>
                  <a:cs typeface="Times New Roman" pitchFamily="18" charset="0"/>
                </a:rPr>
                <a:t>3</a:t>
              </a:r>
              <a:r>
                <a:rPr lang="en-US" baseline="30000" dirty="0">
                  <a:solidFill>
                    <a:srgbClr val="FF6600"/>
                  </a:solidFill>
                  <a:latin typeface="Times New Roman" pitchFamily="18" charset="0"/>
                  <a:cs typeface="Times New Roman" pitchFamily="18" charset="0"/>
                </a:rPr>
                <a:t>+</a:t>
              </a:r>
              <a:r>
                <a:rPr lang="he-IL" sz="2200" dirty="0">
                  <a:solidFill>
                    <a:srgbClr val="1D4C72"/>
                  </a:solidFill>
                  <a:cs typeface="Traditional Arabic" pitchFamily="2" charset="-78"/>
                </a:rPr>
                <a:t>  </a:t>
              </a:r>
              <a:r>
                <a:rPr lang="ar-SA" sz="2200" dirty="0">
                  <a:solidFill>
                    <a:schemeClr val="tx1"/>
                  </a:solidFill>
                  <a:cs typeface="Traditional Arabic" pitchFamily="2" charset="-78"/>
                </a:rPr>
                <a:t>حول الكربون ثلاثة أزواج رابطة فقط. </a:t>
              </a:r>
              <a:endParaRPr lang="he-IL" sz="2200" dirty="0">
                <a:solidFill>
                  <a:schemeClr val="tx1"/>
                </a:solidFill>
                <a:cs typeface="Traditional Arabic" pitchFamily="2" charset="-78"/>
              </a:endParaRPr>
            </a:p>
            <a:p>
              <a:pPr>
                <a:lnSpc>
                  <a:spcPct val="200000"/>
                </a:lnSpc>
              </a:pPr>
              <a:r>
                <a:rPr lang="ar-SA" sz="2200" dirty="0">
                  <a:solidFill>
                    <a:srgbClr val="FF6600"/>
                  </a:solidFill>
                  <a:cs typeface="Traditional Arabic" pitchFamily="2" charset="-78"/>
                </a:rPr>
                <a:t>هرم ثلاثي</a:t>
              </a:r>
              <a:r>
                <a:rPr lang="he-IL" sz="2200" dirty="0">
                  <a:solidFill>
                    <a:srgbClr val="FF6600"/>
                  </a:solidFill>
                  <a:cs typeface="Traditional Arabic" pitchFamily="2" charset="-78"/>
                </a:rPr>
                <a:t>: </a:t>
              </a:r>
              <a:r>
                <a:rPr lang="en-US" dirty="0">
                  <a:solidFill>
                    <a:srgbClr val="FF6600"/>
                  </a:solidFill>
                  <a:latin typeface="Times New Roman" pitchFamily="18" charset="0"/>
                  <a:cs typeface="Times New Roman" pitchFamily="18" charset="0"/>
                </a:rPr>
                <a:t>CH</a:t>
              </a:r>
              <a:r>
                <a:rPr lang="en-US" baseline="-25000" dirty="0">
                  <a:solidFill>
                    <a:srgbClr val="FF6600"/>
                  </a:solidFill>
                  <a:latin typeface="Times New Roman" pitchFamily="18" charset="0"/>
                  <a:cs typeface="Times New Roman" pitchFamily="18" charset="0"/>
                </a:rPr>
                <a:t>3</a:t>
              </a:r>
              <a:r>
                <a:rPr lang="en-US" baseline="30000" dirty="0">
                  <a:solidFill>
                    <a:srgbClr val="FF6600"/>
                  </a:solidFill>
                  <a:latin typeface="Times New Roman" pitchFamily="18" charset="0"/>
                  <a:cs typeface="Times New Roman" pitchFamily="18" charset="0"/>
                </a:rPr>
                <a:t>-</a:t>
              </a:r>
              <a:r>
                <a:rPr lang="he-IL" sz="2200" dirty="0">
                  <a:solidFill>
                    <a:srgbClr val="1D4C72"/>
                  </a:solidFill>
                  <a:cs typeface="Traditional Arabic" pitchFamily="2" charset="-78"/>
                </a:rPr>
                <a:t>  </a:t>
              </a:r>
              <a:r>
                <a:rPr lang="ar-SA" sz="2200" dirty="0">
                  <a:solidFill>
                    <a:schemeClr val="tx1"/>
                  </a:solidFill>
                  <a:cs typeface="Traditional Arabic" pitchFamily="2" charset="-78"/>
                </a:rPr>
                <a:t>حول الكربون ثلاثة أزواج رابطة وزوج غير رابط.</a:t>
              </a:r>
              <a:endParaRPr lang="he-IL" sz="2200" dirty="0">
                <a:solidFill>
                  <a:schemeClr val="tx1"/>
                </a:solidFill>
                <a:cs typeface="Traditional Arabic" pitchFamily="2" charset="-78"/>
              </a:endParaRPr>
            </a:p>
            <a:p>
              <a:pPr>
                <a:lnSpc>
                  <a:spcPct val="200000"/>
                </a:lnSpc>
              </a:pPr>
              <a:r>
                <a:rPr lang="en-US" dirty="0">
                  <a:solidFill>
                    <a:srgbClr val="FF6600"/>
                  </a:solidFill>
                  <a:latin typeface="Times New Roman" pitchFamily="18" charset="0"/>
                  <a:cs typeface="Times New Roman" pitchFamily="18" charset="0"/>
                </a:rPr>
                <a:t>V</a:t>
              </a:r>
              <a:r>
                <a:rPr lang="he-IL" sz="2200" dirty="0">
                  <a:solidFill>
                    <a:srgbClr val="FF6600"/>
                  </a:solidFill>
                  <a:cs typeface="Traditional Arabic" pitchFamily="2" charset="-78"/>
                </a:rPr>
                <a:t> </a:t>
              </a:r>
              <a:r>
                <a:rPr lang="ar-SA" sz="2200" dirty="0">
                  <a:solidFill>
                    <a:srgbClr val="FF6600"/>
                  </a:solidFill>
                  <a:cs typeface="Traditional Arabic" pitchFamily="2" charset="-78"/>
                </a:rPr>
                <a:t>مثنيّ</a:t>
              </a:r>
              <a:r>
                <a:rPr lang="he-IL" sz="2200" dirty="0">
                  <a:solidFill>
                    <a:srgbClr val="FF6600"/>
                  </a:solidFill>
                  <a:cs typeface="Traditional Arabic" pitchFamily="2" charset="-78"/>
                </a:rPr>
                <a:t> </a:t>
              </a:r>
              <a:r>
                <a:rPr lang="en-US" dirty="0">
                  <a:solidFill>
                    <a:srgbClr val="FF6600"/>
                  </a:solidFill>
                  <a:latin typeface="Times New Roman" pitchFamily="18" charset="0"/>
                  <a:cs typeface="Times New Roman" pitchFamily="18" charset="0"/>
                </a:rPr>
                <a:t>HO</a:t>
              </a:r>
              <a:r>
                <a:rPr lang="en-US" baseline="-25000" dirty="0">
                  <a:solidFill>
                    <a:srgbClr val="FF6600"/>
                  </a:solidFill>
                  <a:latin typeface="Times New Roman" pitchFamily="18" charset="0"/>
                  <a:cs typeface="Times New Roman" pitchFamily="18" charset="0"/>
                </a:rPr>
                <a:t>2</a:t>
              </a:r>
              <a:r>
                <a:rPr lang="en-US" baseline="30000" dirty="0">
                  <a:solidFill>
                    <a:srgbClr val="FF6600"/>
                  </a:solidFill>
                  <a:latin typeface="Times New Roman" pitchFamily="18" charset="0"/>
                  <a:cs typeface="Times New Roman" pitchFamily="18" charset="0"/>
                </a:rPr>
                <a:t>-</a:t>
              </a:r>
              <a:r>
                <a:rPr lang="he-IL" sz="2200" dirty="0">
                  <a:solidFill>
                    <a:srgbClr val="FF6600"/>
                  </a:solidFill>
                  <a:cs typeface="Traditional Arabic" pitchFamily="2" charset="-78"/>
                </a:rPr>
                <a:t>: </a:t>
              </a:r>
              <a:r>
                <a:rPr lang="ar-SA" sz="2200" dirty="0">
                  <a:solidFill>
                    <a:schemeClr val="tx1"/>
                  </a:solidFill>
                  <a:cs typeface="Traditional Arabic" pitchFamily="2" charset="-78"/>
                </a:rPr>
                <a:t>حول الأوكسجين الذي في المركز زوجان رابطان وزوجان غير رابطين.</a:t>
              </a:r>
              <a:endParaRPr lang="he-IL" sz="2200" dirty="0">
                <a:solidFill>
                  <a:schemeClr val="tx1"/>
                </a:solidFill>
                <a:cs typeface="Traditional Arabic" pitchFamily="2" charset="-78"/>
              </a:endParaRPr>
            </a:p>
            <a:p>
              <a:pPr>
                <a:lnSpc>
                  <a:spcPct val="200000"/>
                </a:lnSpc>
              </a:pPr>
              <a:endParaRPr lang="he-IL" sz="2200" dirty="0">
                <a:solidFill>
                  <a:srgbClr val="595959"/>
                </a:solidFill>
                <a:cs typeface="Traditional Arabic" pitchFamily="2" charset="-78"/>
              </a:endParaRPr>
            </a:p>
          </p:txBody>
        </p:sp>
        <p:grpSp>
          <p:nvGrpSpPr>
            <p:cNvPr id="19463" name="קבוצה 8"/>
            <p:cNvGrpSpPr>
              <a:grpSpLocks/>
            </p:cNvGrpSpPr>
            <p:nvPr/>
          </p:nvGrpSpPr>
          <p:grpSpPr bwMode="auto">
            <a:xfrm>
              <a:off x="900113" y="2133873"/>
              <a:ext cx="715962" cy="863600"/>
              <a:chOff x="1191160" y="4005064"/>
              <a:chExt cx="716544" cy="864096"/>
            </a:xfrm>
          </p:grpSpPr>
          <p:sp>
            <p:nvSpPr>
              <p:cNvPr id="19502" name="TextBox 9"/>
              <p:cNvSpPr txBox="1">
                <a:spLocks noChangeArrowheads="1"/>
              </p:cNvSpPr>
              <p:nvPr/>
            </p:nvSpPr>
            <p:spPr bwMode="auto">
              <a:xfrm>
                <a:off x="1331640" y="4221088"/>
                <a:ext cx="576064" cy="400110"/>
              </a:xfrm>
              <a:prstGeom prst="rect">
                <a:avLst/>
              </a:prstGeom>
              <a:noFill/>
              <a:ln w="28575">
                <a:noFill/>
                <a:miter lim="800000"/>
                <a:headEnd/>
                <a:tailEnd/>
              </a:ln>
            </p:spPr>
            <p:txBody>
              <a:bodyPr>
                <a:spAutoFit/>
              </a:bodyPr>
              <a:lstStyle/>
              <a:p>
                <a:pPr algn="l" rtl="0"/>
                <a:r>
                  <a:rPr lang="en-US" sz="2000" b="1" dirty="0" smtClean="0"/>
                  <a:t>N</a:t>
                </a:r>
                <a:endParaRPr lang="he-IL" sz="2000" b="1" dirty="0"/>
              </a:p>
            </p:txBody>
          </p:sp>
          <p:cxnSp>
            <p:nvCxnSpPr>
              <p:cNvPr id="11" name="מחבר ישר 10"/>
              <p:cNvCxnSpPr/>
              <p:nvPr/>
            </p:nvCxnSpPr>
            <p:spPr>
              <a:xfrm rot="5400000">
                <a:off x="1350862" y="4129755"/>
                <a:ext cx="24938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מחבר ישר 11"/>
              <p:cNvCxnSpPr/>
              <p:nvPr/>
            </p:nvCxnSpPr>
            <p:spPr>
              <a:xfrm>
                <a:off x="1620133" y="4508591"/>
                <a:ext cx="287571" cy="14454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מחבר ישר 12"/>
              <p:cNvCxnSpPr/>
              <p:nvPr/>
            </p:nvCxnSpPr>
            <p:spPr>
              <a:xfrm rot="5400000">
                <a:off x="1259512" y="4653120"/>
                <a:ext cx="287502" cy="144579"/>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 name="משולש שווה שוקיים 13"/>
              <p:cNvSpPr/>
              <p:nvPr/>
            </p:nvSpPr>
            <p:spPr>
              <a:xfrm rot="837743">
                <a:off x="1191160" y="4392547"/>
                <a:ext cx="98409" cy="360769"/>
              </a:xfrm>
              <a:prstGeom prst="triangle">
                <a:avLst/>
              </a:prstGeom>
              <a:solidFill>
                <a:schemeClr val="tx1"/>
              </a:solidFill>
              <a:ln>
                <a:solidFill>
                  <a:schemeClr val="tx1"/>
                </a:solidFill>
              </a:ln>
              <a:scene3d>
                <a:camera prst="orthographicFront">
                  <a:rot lat="0" lon="3000000" rev="189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flatTx/>
              </a:bodyPr>
              <a:lstStyle/>
              <a:p>
                <a:pPr algn="ctr" rtl="0">
                  <a:defRPr/>
                </a:pPr>
                <a:endParaRPr lang="he-IL"/>
              </a:p>
            </p:txBody>
          </p:sp>
        </p:grpSp>
        <p:grpSp>
          <p:nvGrpSpPr>
            <p:cNvPr id="19464" name="קבוצה 21"/>
            <p:cNvGrpSpPr>
              <a:grpSpLocks/>
            </p:cNvGrpSpPr>
            <p:nvPr/>
          </p:nvGrpSpPr>
          <p:grpSpPr bwMode="auto">
            <a:xfrm>
              <a:off x="900113" y="3213373"/>
              <a:ext cx="715962" cy="720725"/>
              <a:chOff x="467544" y="1484784"/>
              <a:chExt cx="716544" cy="720080"/>
            </a:xfrm>
          </p:grpSpPr>
          <p:grpSp>
            <p:nvGrpSpPr>
              <p:cNvPr id="19495" name="קבוצה 48"/>
              <p:cNvGrpSpPr>
                <a:grpSpLocks/>
              </p:cNvGrpSpPr>
              <p:nvPr/>
            </p:nvGrpSpPr>
            <p:grpSpPr bwMode="auto">
              <a:xfrm>
                <a:off x="467544" y="1556792"/>
                <a:ext cx="716544" cy="648072"/>
                <a:chOff x="1191160" y="4221088"/>
                <a:chExt cx="716544" cy="648072"/>
              </a:xfrm>
            </p:grpSpPr>
            <p:sp>
              <p:nvSpPr>
                <p:cNvPr id="19498" name="TextBox 25"/>
                <p:cNvSpPr txBox="1">
                  <a:spLocks noChangeArrowheads="1"/>
                </p:cNvSpPr>
                <p:nvPr/>
              </p:nvSpPr>
              <p:spPr bwMode="auto">
                <a:xfrm>
                  <a:off x="1331640" y="4221088"/>
                  <a:ext cx="576064" cy="400110"/>
                </a:xfrm>
                <a:prstGeom prst="rect">
                  <a:avLst/>
                </a:prstGeom>
                <a:noFill/>
                <a:ln w="28575">
                  <a:noFill/>
                  <a:miter lim="800000"/>
                  <a:headEnd/>
                  <a:tailEnd/>
                </a:ln>
              </p:spPr>
              <p:txBody>
                <a:bodyPr>
                  <a:spAutoFit/>
                </a:bodyPr>
                <a:lstStyle/>
                <a:p>
                  <a:pPr algn="l" rtl="0"/>
                  <a:r>
                    <a:rPr lang="en-US" sz="2000" b="1"/>
                    <a:t>O</a:t>
                  </a:r>
                  <a:endParaRPr lang="he-IL" sz="2000" b="1"/>
                </a:p>
              </p:txBody>
            </p:sp>
            <p:cxnSp>
              <p:nvCxnSpPr>
                <p:cNvPr id="27" name="מחבר ישר 26"/>
                <p:cNvCxnSpPr/>
                <p:nvPr/>
              </p:nvCxnSpPr>
              <p:spPr>
                <a:xfrm>
                  <a:off x="1620133" y="4509120"/>
                  <a:ext cx="287571" cy="14433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מחבר ישר 27"/>
                <p:cNvCxnSpPr/>
                <p:nvPr/>
              </p:nvCxnSpPr>
              <p:spPr>
                <a:xfrm rot="5400000">
                  <a:off x="1258930" y="4652537"/>
                  <a:ext cx="288666" cy="144579"/>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9" name="משולש שווה שוקיים 28"/>
                <p:cNvSpPr/>
                <p:nvPr/>
              </p:nvSpPr>
              <p:spPr>
                <a:xfrm rot="837743">
                  <a:off x="1191160" y="4392547"/>
                  <a:ext cx="98409" cy="360769"/>
                </a:xfrm>
                <a:prstGeom prst="triangle">
                  <a:avLst/>
                </a:prstGeom>
                <a:solidFill>
                  <a:schemeClr val="tx1"/>
                </a:solidFill>
                <a:ln>
                  <a:solidFill>
                    <a:schemeClr val="tx1"/>
                  </a:solidFill>
                </a:ln>
                <a:scene3d>
                  <a:camera prst="orthographicFront">
                    <a:rot lat="0" lon="3000000" rev="189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flatTx/>
                </a:bodyPr>
                <a:lstStyle/>
                <a:p>
                  <a:pPr algn="ctr" rtl="0">
                    <a:defRPr/>
                  </a:pPr>
                  <a:endParaRPr lang="he-IL"/>
                </a:p>
              </p:txBody>
            </p:sp>
          </p:grpSp>
          <p:sp>
            <p:nvSpPr>
              <p:cNvPr id="24" name="אליפסה 23"/>
              <p:cNvSpPr/>
              <p:nvPr/>
            </p:nvSpPr>
            <p:spPr>
              <a:xfrm flipH="1">
                <a:off x="828199" y="1484784"/>
                <a:ext cx="44486" cy="71374"/>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chemeClr val="tx1"/>
                  </a:solidFill>
                </a:endParaRPr>
              </a:p>
            </p:txBody>
          </p:sp>
          <p:sp>
            <p:nvSpPr>
              <p:cNvPr id="25" name="אליפסה 24"/>
              <p:cNvSpPr/>
              <p:nvPr/>
            </p:nvSpPr>
            <p:spPr>
              <a:xfrm flipH="1">
                <a:off x="696330" y="1484784"/>
                <a:ext cx="58785" cy="71374"/>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chemeClr val="tx1"/>
                  </a:solidFill>
                </a:endParaRPr>
              </a:p>
            </p:txBody>
          </p:sp>
        </p:grpSp>
        <p:grpSp>
          <p:nvGrpSpPr>
            <p:cNvPr id="19465" name="קבוצה 30"/>
            <p:cNvGrpSpPr>
              <a:grpSpLocks/>
            </p:cNvGrpSpPr>
            <p:nvPr/>
          </p:nvGrpSpPr>
          <p:grpSpPr bwMode="auto">
            <a:xfrm>
              <a:off x="1781175" y="3934098"/>
              <a:ext cx="630238" cy="576263"/>
              <a:chOff x="1187624" y="620688"/>
              <a:chExt cx="631304" cy="576063"/>
            </a:xfrm>
          </p:grpSpPr>
          <p:sp>
            <p:nvSpPr>
              <p:cNvPr id="19491" name="TextBox 31"/>
              <p:cNvSpPr txBox="1">
                <a:spLocks noChangeArrowheads="1"/>
              </p:cNvSpPr>
              <p:nvPr/>
            </p:nvSpPr>
            <p:spPr bwMode="auto">
              <a:xfrm>
                <a:off x="1331640" y="620688"/>
                <a:ext cx="288032" cy="400110"/>
              </a:xfrm>
              <a:prstGeom prst="rect">
                <a:avLst/>
              </a:prstGeom>
              <a:noFill/>
              <a:ln w="19050">
                <a:noFill/>
                <a:miter lim="800000"/>
                <a:headEnd/>
                <a:tailEnd/>
              </a:ln>
            </p:spPr>
            <p:txBody>
              <a:bodyPr>
                <a:spAutoFit/>
              </a:bodyPr>
              <a:lstStyle/>
              <a:p>
                <a:pPr algn="l" rtl="0"/>
                <a:r>
                  <a:rPr lang="en-US" sz="2000" b="1"/>
                  <a:t>C</a:t>
                </a:r>
                <a:endParaRPr lang="he-IL" sz="2000" b="1"/>
              </a:p>
            </p:txBody>
          </p:sp>
          <p:cxnSp>
            <p:nvCxnSpPr>
              <p:cNvPr id="33" name="מחבר ישר 32"/>
              <p:cNvCxnSpPr/>
              <p:nvPr/>
            </p:nvCxnSpPr>
            <p:spPr>
              <a:xfrm>
                <a:off x="1187624" y="620688"/>
                <a:ext cx="216265" cy="144413"/>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4" name="מחבר ישר 33"/>
              <p:cNvCxnSpPr/>
              <p:nvPr/>
            </p:nvCxnSpPr>
            <p:spPr>
              <a:xfrm rot="5400000" flipH="1" flipV="1">
                <a:off x="1443854" y="1093600"/>
                <a:ext cx="206303" cy="0"/>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5" name="מחבר ישר 34"/>
              <p:cNvCxnSpPr/>
              <p:nvPr/>
            </p:nvCxnSpPr>
            <p:spPr>
              <a:xfrm flipV="1">
                <a:off x="1620154" y="620688"/>
                <a:ext cx="198774" cy="160282"/>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grpSp>
          <p:nvGrpSpPr>
            <p:cNvPr id="19466" name="קבוצה 76"/>
            <p:cNvGrpSpPr>
              <a:grpSpLocks/>
            </p:cNvGrpSpPr>
            <p:nvPr/>
          </p:nvGrpSpPr>
          <p:grpSpPr bwMode="auto">
            <a:xfrm>
              <a:off x="827088" y="5373961"/>
              <a:ext cx="1330325" cy="647700"/>
              <a:chOff x="827584" y="5805264"/>
              <a:chExt cx="1329335" cy="648074"/>
            </a:xfrm>
          </p:grpSpPr>
          <p:sp>
            <p:nvSpPr>
              <p:cNvPr id="19487" name="TextBox 44"/>
              <p:cNvSpPr txBox="1">
                <a:spLocks noChangeArrowheads="1"/>
              </p:cNvSpPr>
              <p:nvPr/>
            </p:nvSpPr>
            <p:spPr bwMode="auto">
              <a:xfrm>
                <a:off x="1043608" y="5805264"/>
                <a:ext cx="576064" cy="400110"/>
              </a:xfrm>
              <a:prstGeom prst="rect">
                <a:avLst/>
              </a:prstGeom>
              <a:noFill/>
              <a:ln w="28575">
                <a:noFill/>
                <a:miter lim="800000"/>
                <a:headEnd/>
                <a:tailEnd/>
              </a:ln>
            </p:spPr>
            <p:txBody>
              <a:bodyPr>
                <a:spAutoFit/>
              </a:bodyPr>
              <a:lstStyle/>
              <a:p>
                <a:pPr algn="l" rtl="0"/>
                <a:r>
                  <a:rPr lang="en-US" sz="2000" b="1"/>
                  <a:t>O</a:t>
                </a:r>
                <a:endParaRPr lang="he-IL" sz="2000" b="1"/>
              </a:p>
            </p:txBody>
          </p:sp>
          <p:cxnSp>
            <p:nvCxnSpPr>
              <p:cNvPr id="46" name="מחבר ישר 45"/>
              <p:cNvCxnSpPr/>
              <p:nvPr/>
            </p:nvCxnSpPr>
            <p:spPr>
              <a:xfrm flipV="1">
                <a:off x="827584" y="6092767"/>
                <a:ext cx="288710" cy="14454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מחבר ישר 46"/>
              <p:cNvCxnSpPr/>
              <p:nvPr/>
            </p:nvCxnSpPr>
            <p:spPr>
              <a:xfrm>
                <a:off x="1332033" y="6092767"/>
                <a:ext cx="320436" cy="14454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9490" name="TextBox 65"/>
              <p:cNvSpPr txBox="1">
                <a:spLocks noChangeArrowheads="1"/>
              </p:cNvSpPr>
              <p:nvPr/>
            </p:nvSpPr>
            <p:spPr bwMode="auto">
              <a:xfrm>
                <a:off x="1580855" y="6053228"/>
                <a:ext cx="576064" cy="400110"/>
              </a:xfrm>
              <a:prstGeom prst="rect">
                <a:avLst/>
              </a:prstGeom>
              <a:noFill/>
              <a:ln w="28575">
                <a:noFill/>
                <a:miter lim="800000"/>
                <a:headEnd/>
                <a:tailEnd/>
              </a:ln>
            </p:spPr>
            <p:txBody>
              <a:bodyPr>
                <a:spAutoFit/>
              </a:bodyPr>
              <a:lstStyle/>
              <a:p>
                <a:pPr algn="l" rtl="0"/>
                <a:r>
                  <a:rPr lang="en-US" sz="2000" b="1"/>
                  <a:t>O</a:t>
                </a:r>
                <a:endParaRPr lang="he-IL" sz="2000" b="1"/>
              </a:p>
            </p:txBody>
          </p:sp>
        </p:grpSp>
        <p:grpSp>
          <p:nvGrpSpPr>
            <p:cNvPr id="19467" name="קבוצה 72"/>
            <p:cNvGrpSpPr>
              <a:grpSpLocks/>
            </p:cNvGrpSpPr>
            <p:nvPr/>
          </p:nvGrpSpPr>
          <p:grpSpPr bwMode="auto">
            <a:xfrm>
              <a:off x="1258888" y="5373961"/>
              <a:ext cx="144462" cy="71437"/>
              <a:chOff x="1259632" y="5805264"/>
              <a:chExt cx="144014" cy="72008"/>
            </a:xfrm>
          </p:grpSpPr>
          <p:sp>
            <p:nvSpPr>
              <p:cNvPr id="43" name="אליפסה 42"/>
              <p:cNvSpPr/>
              <p:nvPr/>
            </p:nvSpPr>
            <p:spPr>
              <a:xfrm>
                <a:off x="1259632" y="5805264"/>
                <a:ext cx="72799" cy="72008"/>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rgbClr val="C00000"/>
                  </a:solidFill>
                </a:endParaRPr>
              </a:p>
            </p:txBody>
          </p:sp>
          <p:sp>
            <p:nvSpPr>
              <p:cNvPr id="44" name="אליפסה 43"/>
              <p:cNvSpPr/>
              <p:nvPr/>
            </p:nvSpPr>
            <p:spPr>
              <a:xfrm>
                <a:off x="1332431" y="5805264"/>
                <a:ext cx="71215" cy="72008"/>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rgbClr val="C00000"/>
                  </a:solidFill>
                </a:endParaRPr>
              </a:p>
            </p:txBody>
          </p:sp>
        </p:grpSp>
        <p:grpSp>
          <p:nvGrpSpPr>
            <p:cNvPr id="19468" name="קבוצה 73"/>
            <p:cNvGrpSpPr>
              <a:grpSpLocks/>
            </p:cNvGrpSpPr>
            <p:nvPr/>
          </p:nvGrpSpPr>
          <p:grpSpPr bwMode="auto">
            <a:xfrm>
              <a:off x="1042988" y="5373961"/>
              <a:ext cx="144462" cy="71437"/>
              <a:chOff x="1043608" y="5805264"/>
              <a:chExt cx="144014" cy="72008"/>
            </a:xfrm>
          </p:grpSpPr>
          <p:sp>
            <p:nvSpPr>
              <p:cNvPr id="41" name="אליפסה 40"/>
              <p:cNvSpPr/>
              <p:nvPr/>
            </p:nvSpPr>
            <p:spPr>
              <a:xfrm>
                <a:off x="1043608" y="5805264"/>
                <a:ext cx="72799" cy="72008"/>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rgbClr val="C00000"/>
                  </a:solidFill>
                </a:endParaRPr>
              </a:p>
            </p:txBody>
          </p:sp>
          <p:sp>
            <p:nvSpPr>
              <p:cNvPr id="42" name="אליפסה 41"/>
              <p:cNvSpPr/>
              <p:nvPr/>
            </p:nvSpPr>
            <p:spPr>
              <a:xfrm>
                <a:off x="1116407" y="5805264"/>
                <a:ext cx="71215" cy="72008"/>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rgbClr val="C00000"/>
                  </a:solidFill>
                </a:endParaRPr>
              </a:p>
            </p:txBody>
          </p:sp>
        </p:grpSp>
        <p:grpSp>
          <p:nvGrpSpPr>
            <p:cNvPr id="19469" name="קבוצה 49"/>
            <p:cNvGrpSpPr>
              <a:grpSpLocks/>
            </p:cNvGrpSpPr>
            <p:nvPr/>
          </p:nvGrpSpPr>
          <p:grpSpPr bwMode="auto">
            <a:xfrm>
              <a:off x="468313" y="4292873"/>
              <a:ext cx="715962" cy="720725"/>
              <a:chOff x="467544" y="1484784"/>
              <a:chExt cx="716544" cy="720080"/>
            </a:xfrm>
          </p:grpSpPr>
          <p:grpSp>
            <p:nvGrpSpPr>
              <p:cNvPr id="19476" name="קבוצה 48"/>
              <p:cNvGrpSpPr>
                <a:grpSpLocks/>
              </p:cNvGrpSpPr>
              <p:nvPr/>
            </p:nvGrpSpPr>
            <p:grpSpPr bwMode="auto">
              <a:xfrm>
                <a:off x="467544" y="1556792"/>
                <a:ext cx="716544" cy="648072"/>
                <a:chOff x="1191160" y="4221088"/>
                <a:chExt cx="716544" cy="648072"/>
              </a:xfrm>
            </p:grpSpPr>
            <p:sp>
              <p:nvSpPr>
                <p:cNvPr id="19479" name="TextBox 53"/>
                <p:cNvSpPr txBox="1">
                  <a:spLocks noChangeArrowheads="1"/>
                </p:cNvSpPr>
                <p:nvPr/>
              </p:nvSpPr>
              <p:spPr bwMode="auto">
                <a:xfrm>
                  <a:off x="1331640" y="4221088"/>
                  <a:ext cx="576064" cy="400110"/>
                </a:xfrm>
                <a:prstGeom prst="rect">
                  <a:avLst/>
                </a:prstGeom>
                <a:noFill/>
                <a:ln w="28575">
                  <a:noFill/>
                  <a:miter lim="800000"/>
                  <a:headEnd/>
                  <a:tailEnd/>
                </a:ln>
              </p:spPr>
              <p:txBody>
                <a:bodyPr>
                  <a:spAutoFit/>
                </a:bodyPr>
                <a:lstStyle/>
                <a:p>
                  <a:pPr algn="l" rtl="0"/>
                  <a:r>
                    <a:rPr lang="en-US" sz="2000" b="1"/>
                    <a:t>C</a:t>
                  </a:r>
                  <a:endParaRPr lang="he-IL" sz="2000" b="1"/>
                </a:p>
              </p:txBody>
            </p:sp>
            <p:cxnSp>
              <p:nvCxnSpPr>
                <p:cNvPr id="55" name="מחבר ישר 54"/>
                <p:cNvCxnSpPr/>
                <p:nvPr/>
              </p:nvCxnSpPr>
              <p:spPr>
                <a:xfrm>
                  <a:off x="1620133" y="4509120"/>
                  <a:ext cx="287571" cy="14433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מחבר ישר 55"/>
                <p:cNvCxnSpPr/>
                <p:nvPr/>
              </p:nvCxnSpPr>
              <p:spPr>
                <a:xfrm rot="5400000">
                  <a:off x="1258930" y="4652537"/>
                  <a:ext cx="288666" cy="144579"/>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7" name="משולש שווה שוקיים 56"/>
                <p:cNvSpPr/>
                <p:nvPr/>
              </p:nvSpPr>
              <p:spPr>
                <a:xfrm rot="837743">
                  <a:off x="1191160" y="4392547"/>
                  <a:ext cx="98409" cy="360769"/>
                </a:xfrm>
                <a:prstGeom prst="triangle">
                  <a:avLst/>
                </a:prstGeom>
                <a:solidFill>
                  <a:schemeClr val="tx1"/>
                </a:solidFill>
                <a:ln>
                  <a:solidFill>
                    <a:schemeClr val="tx1"/>
                  </a:solidFill>
                </a:ln>
                <a:scene3d>
                  <a:camera prst="orthographicFront">
                    <a:rot lat="0" lon="3000000" rev="189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flatTx/>
                </a:bodyPr>
                <a:lstStyle/>
                <a:p>
                  <a:pPr algn="ctr" rtl="0">
                    <a:defRPr/>
                  </a:pPr>
                  <a:endParaRPr lang="he-IL"/>
                </a:p>
              </p:txBody>
            </p:sp>
          </p:grpSp>
          <p:sp>
            <p:nvSpPr>
              <p:cNvPr id="52" name="אליפסה 51"/>
              <p:cNvSpPr/>
              <p:nvPr/>
            </p:nvSpPr>
            <p:spPr>
              <a:xfrm flipH="1">
                <a:off x="828199" y="1484784"/>
                <a:ext cx="44486" cy="71374"/>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chemeClr val="tx1"/>
                  </a:solidFill>
                </a:endParaRPr>
              </a:p>
            </p:txBody>
          </p:sp>
          <p:sp>
            <p:nvSpPr>
              <p:cNvPr id="53" name="אליפסה 52"/>
              <p:cNvSpPr/>
              <p:nvPr/>
            </p:nvSpPr>
            <p:spPr>
              <a:xfrm flipH="1">
                <a:off x="696330" y="1484784"/>
                <a:ext cx="58785" cy="71374"/>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chemeClr val="tx1"/>
                  </a:solidFill>
                </a:endParaRPr>
              </a:p>
            </p:txBody>
          </p:sp>
        </p:grpSp>
        <p:sp>
          <p:nvSpPr>
            <p:cNvPr id="68" name="אליפסה 67"/>
            <p:cNvSpPr/>
            <p:nvPr/>
          </p:nvSpPr>
          <p:spPr>
            <a:xfrm>
              <a:off x="1692275" y="5589861"/>
              <a:ext cx="71438" cy="71437"/>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rgbClr val="C00000"/>
                </a:solidFill>
              </a:endParaRPr>
            </a:p>
          </p:txBody>
        </p:sp>
        <p:sp>
          <p:nvSpPr>
            <p:cNvPr id="69" name="אליפסה 68"/>
            <p:cNvSpPr/>
            <p:nvPr/>
          </p:nvSpPr>
          <p:spPr>
            <a:xfrm>
              <a:off x="1763713" y="5589861"/>
              <a:ext cx="71437" cy="71437"/>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rgbClr val="C00000"/>
                </a:solidFill>
              </a:endParaRPr>
            </a:p>
          </p:txBody>
        </p:sp>
        <p:sp>
          <p:nvSpPr>
            <p:cNvPr id="70" name="אליפסה 69"/>
            <p:cNvSpPr/>
            <p:nvPr/>
          </p:nvSpPr>
          <p:spPr>
            <a:xfrm>
              <a:off x="1692275" y="5950223"/>
              <a:ext cx="71438" cy="71438"/>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rgbClr val="C00000"/>
                </a:solidFill>
              </a:endParaRPr>
            </a:p>
          </p:txBody>
        </p:sp>
        <p:sp>
          <p:nvSpPr>
            <p:cNvPr id="71" name="אליפסה 70"/>
            <p:cNvSpPr/>
            <p:nvPr/>
          </p:nvSpPr>
          <p:spPr>
            <a:xfrm>
              <a:off x="1763713" y="5950223"/>
              <a:ext cx="71437" cy="71438"/>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rgbClr val="C00000"/>
                </a:solidFill>
              </a:endParaRPr>
            </a:p>
          </p:txBody>
        </p:sp>
        <p:sp>
          <p:nvSpPr>
            <p:cNvPr id="75" name="אליפסה 74"/>
            <p:cNvSpPr/>
            <p:nvPr/>
          </p:nvSpPr>
          <p:spPr>
            <a:xfrm>
              <a:off x="1908175" y="5813698"/>
              <a:ext cx="71438" cy="73025"/>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rgbClr val="C00000"/>
                </a:solidFill>
              </a:endParaRPr>
            </a:p>
          </p:txBody>
        </p:sp>
        <p:sp>
          <p:nvSpPr>
            <p:cNvPr id="76" name="אליפסה 75"/>
            <p:cNvSpPr/>
            <p:nvPr/>
          </p:nvSpPr>
          <p:spPr>
            <a:xfrm>
              <a:off x="1908175" y="5734323"/>
              <a:ext cx="71438" cy="71438"/>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rgbClr val="C00000"/>
                </a:solidFill>
              </a:endParaRPr>
            </a:p>
          </p:txBody>
        </p:sp>
      </p:grpSp>
      <p:sp>
        <p:nvSpPr>
          <p:cNvPr id="51" name="TextBox 50"/>
          <p:cNvSpPr txBox="1"/>
          <p:nvPr/>
        </p:nvSpPr>
        <p:spPr>
          <a:xfrm>
            <a:off x="323850" y="476250"/>
            <a:ext cx="8183563" cy="1311275"/>
          </a:xfrm>
          <a:prstGeom prst="rect">
            <a:avLst/>
          </a:prstGeom>
          <a:noFill/>
          <a:ln w="19050">
            <a:noFill/>
          </a:ln>
          <a:effectLst>
            <a:outerShdw sx="102000" sy="102000" algn="tl" rotWithShape="0">
              <a:schemeClr val="bg1">
                <a:lumMod val="65000"/>
                <a:alpha val="0"/>
              </a:schemeClr>
            </a:outerShdw>
          </a:effectLst>
        </p:spPr>
        <p:txBody>
          <a:bodyPr>
            <a:spAutoFit/>
          </a:bodyPr>
          <a:lstStyle/>
          <a:p>
            <a:r>
              <a:rPr lang="ar-SA" sz="2200" b="1">
                <a:solidFill>
                  <a:srgbClr val="1D4C72"/>
                </a:solidFill>
                <a:cs typeface="Traditional Arabic" pitchFamily="2" charset="-78"/>
              </a:rPr>
              <a:t>السؤال</a:t>
            </a:r>
            <a:r>
              <a:rPr lang="he-IL" sz="2200" b="1">
                <a:solidFill>
                  <a:srgbClr val="1D4C72"/>
                </a:solidFill>
                <a:cs typeface="Traditional Arabic" pitchFamily="2" charset="-78"/>
              </a:rPr>
              <a:t> </a:t>
            </a:r>
            <a:r>
              <a:rPr lang="he-IL" b="1">
                <a:solidFill>
                  <a:srgbClr val="1D4C72"/>
                </a:solidFill>
                <a:cs typeface="Times New Roman" pitchFamily="18" charset="0"/>
              </a:rPr>
              <a:t>3</a:t>
            </a:r>
            <a:r>
              <a:rPr lang="he-IL" sz="2200" b="1">
                <a:solidFill>
                  <a:srgbClr val="1D4C72"/>
                </a:solidFill>
                <a:cs typeface="Traditional Arabic" pitchFamily="2" charset="-78"/>
              </a:rPr>
              <a:t>:</a:t>
            </a:r>
          </a:p>
          <a:p>
            <a:r>
              <a:rPr lang="ar-SA" sz="2200">
                <a:solidFill>
                  <a:srgbClr val="1D4C72"/>
                </a:solidFill>
                <a:cs typeface="Traditional Arabic" pitchFamily="2" charset="-78"/>
              </a:rPr>
              <a:t>حدّدوا المبنى الفراغي للأيونات المركّبة التالية</a:t>
            </a:r>
            <a:r>
              <a:rPr lang="he-IL">
                <a:solidFill>
                  <a:srgbClr val="1D4C72"/>
                </a:solidFill>
              </a:rPr>
              <a:t>:</a:t>
            </a:r>
          </a:p>
          <a:p>
            <a:r>
              <a:rPr lang="en-US">
                <a:solidFill>
                  <a:srgbClr val="1D4C72"/>
                </a:solidFill>
                <a:latin typeface="Times New Roman" pitchFamily="18" charset="0"/>
                <a:cs typeface="Times New Roman" pitchFamily="18" charset="0"/>
              </a:rPr>
              <a:t>NH</a:t>
            </a:r>
            <a:r>
              <a:rPr lang="en-US" baseline="-25000">
                <a:solidFill>
                  <a:srgbClr val="1D4C72"/>
                </a:solidFill>
                <a:latin typeface="Times New Roman" pitchFamily="18" charset="0"/>
                <a:cs typeface="Times New Roman" pitchFamily="18" charset="0"/>
              </a:rPr>
              <a:t>4</a:t>
            </a:r>
            <a:r>
              <a:rPr lang="en-US" baseline="30000">
                <a:solidFill>
                  <a:srgbClr val="1D4C72"/>
                </a:solidFill>
                <a:latin typeface="Times New Roman" pitchFamily="18" charset="0"/>
                <a:cs typeface="Times New Roman" pitchFamily="18" charset="0"/>
              </a:rPr>
              <a:t>+</a:t>
            </a:r>
            <a:r>
              <a:rPr lang="en-US">
                <a:solidFill>
                  <a:srgbClr val="1D4C72"/>
                </a:solidFill>
                <a:latin typeface="Times New Roman" pitchFamily="18" charset="0"/>
                <a:cs typeface="Times New Roman" pitchFamily="18" charset="0"/>
              </a:rPr>
              <a:t>       H</a:t>
            </a:r>
            <a:r>
              <a:rPr lang="en-US" baseline="-25000">
                <a:solidFill>
                  <a:srgbClr val="1D4C72"/>
                </a:solidFill>
                <a:latin typeface="Times New Roman" pitchFamily="18" charset="0"/>
                <a:cs typeface="Times New Roman" pitchFamily="18" charset="0"/>
              </a:rPr>
              <a:t>3</a:t>
            </a:r>
            <a:r>
              <a:rPr lang="en-US">
                <a:solidFill>
                  <a:srgbClr val="1D4C72"/>
                </a:solidFill>
                <a:latin typeface="Times New Roman" pitchFamily="18" charset="0"/>
                <a:cs typeface="Times New Roman" pitchFamily="18" charset="0"/>
              </a:rPr>
              <a:t>O</a:t>
            </a:r>
            <a:r>
              <a:rPr lang="en-US" baseline="30000">
                <a:solidFill>
                  <a:srgbClr val="1D4C72"/>
                </a:solidFill>
                <a:latin typeface="Times New Roman" pitchFamily="18" charset="0"/>
                <a:cs typeface="Times New Roman" pitchFamily="18" charset="0"/>
              </a:rPr>
              <a:t>+</a:t>
            </a:r>
            <a:r>
              <a:rPr lang="en-US">
                <a:solidFill>
                  <a:srgbClr val="1D4C72"/>
                </a:solidFill>
                <a:latin typeface="Times New Roman" pitchFamily="18" charset="0"/>
                <a:cs typeface="Times New Roman" pitchFamily="18" charset="0"/>
              </a:rPr>
              <a:t>      CH</a:t>
            </a:r>
            <a:r>
              <a:rPr lang="en-US" baseline="-25000">
                <a:solidFill>
                  <a:srgbClr val="1D4C72"/>
                </a:solidFill>
                <a:latin typeface="Times New Roman" pitchFamily="18" charset="0"/>
                <a:cs typeface="Times New Roman" pitchFamily="18" charset="0"/>
              </a:rPr>
              <a:t>3</a:t>
            </a:r>
            <a:r>
              <a:rPr lang="en-US" baseline="30000">
                <a:solidFill>
                  <a:srgbClr val="1D4C72"/>
                </a:solidFill>
                <a:latin typeface="Times New Roman" pitchFamily="18" charset="0"/>
                <a:cs typeface="Times New Roman" pitchFamily="18" charset="0"/>
              </a:rPr>
              <a:t>+</a:t>
            </a:r>
            <a:r>
              <a:rPr lang="en-US">
                <a:solidFill>
                  <a:srgbClr val="1D4C72"/>
                </a:solidFill>
                <a:latin typeface="Times New Roman" pitchFamily="18" charset="0"/>
                <a:cs typeface="Times New Roman" pitchFamily="18" charset="0"/>
              </a:rPr>
              <a:t>     CH</a:t>
            </a:r>
            <a:r>
              <a:rPr lang="en-US" baseline="-25000">
                <a:solidFill>
                  <a:srgbClr val="1D4C72"/>
                </a:solidFill>
                <a:latin typeface="Times New Roman" pitchFamily="18" charset="0"/>
                <a:cs typeface="Times New Roman" pitchFamily="18" charset="0"/>
              </a:rPr>
              <a:t>3</a:t>
            </a:r>
            <a:r>
              <a:rPr lang="en-US" baseline="30000">
                <a:solidFill>
                  <a:srgbClr val="1D4C72"/>
                </a:solidFill>
                <a:latin typeface="Times New Roman" pitchFamily="18" charset="0"/>
                <a:cs typeface="Times New Roman" pitchFamily="18" charset="0"/>
              </a:rPr>
              <a:t>-</a:t>
            </a:r>
            <a:r>
              <a:rPr lang="en-US">
                <a:solidFill>
                  <a:srgbClr val="1D4C72"/>
                </a:solidFill>
                <a:latin typeface="Times New Roman" pitchFamily="18" charset="0"/>
                <a:cs typeface="Times New Roman" pitchFamily="18" charset="0"/>
              </a:rPr>
              <a:t>    HO</a:t>
            </a:r>
            <a:r>
              <a:rPr lang="en-US" baseline="-25000">
                <a:solidFill>
                  <a:srgbClr val="1D4C72"/>
                </a:solidFill>
                <a:latin typeface="Times New Roman" pitchFamily="18" charset="0"/>
                <a:cs typeface="Times New Roman" pitchFamily="18" charset="0"/>
              </a:rPr>
              <a:t>2</a:t>
            </a:r>
            <a:r>
              <a:rPr lang="en-US" baseline="30000">
                <a:solidFill>
                  <a:srgbClr val="1D4C72"/>
                </a:solidFill>
                <a:latin typeface="Times New Roman" pitchFamily="18" charset="0"/>
                <a:cs typeface="Times New Roman" pitchFamily="18" charset="0"/>
              </a:rPr>
              <a:t>-</a:t>
            </a:r>
            <a:r>
              <a:rPr lang="he-IL" baseline="30000">
                <a:solidFill>
                  <a:srgbClr val="1D4C72"/>
                </a:solidFill>
                <a:latin typeface="Times New Roman" pitchFamily="18" charset="0"/>
                <a:cs typeface="Times New Roman" pitchFamily="18" charset="0"/>
              </a:rPr>
              <a:t> </a:t>
            </a:r>
          </a:p>
          <a:p>
            <a:endParaRPr lang="he-IL">
              <a:solidFill>
                <a:srgbClr val="1D4C72"/>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מלבן 13"/>
          <p:cNvSpPr/>
          <p:nvPr/>
        </p:nvSpPr>
        <p:spPr>
          <a:xfrm>
            <a:off x="250825" y="765175"/>
            <a:ext cx="8353425" cy="93503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buFontTx/>
              <a:buBlip>
                <a:blip r:embed="rId3"/>
              </a:buBlip>
              <a:defRPr/>
            </a:pPr>
            <a:endParaRPr lang="he-IL" sz="1200" dirty="0">
              <a:solidFill>
                <a:schemeClr val="tx1"/>
              </a:solidFill>
            </a:endParaRPr>
          </a:p>
        </p:txBody>
      </p:sp>
      <p:sp>
        <p:nvSpPr>
          <p:cNvPr id="4" name="Rectangle 3"/>
          <p:cNvSpPr/>
          <p:nvPr/>
        </p:nvSpPr>
        <p:spPr>
          <a:xfrm>
            <a:off x="231775" y="500063"/>
            <a:ext cx="8215313" cy="46037"/>
          </a:xfrm>
          <a:prstGeom prst="rect">
            <a:avLst/>
          </a:prstGeom>
          <a:blipFill dpi="0" rotWithShape="1">
            <a:blip r:embed="rId4"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5" name="TextBox 4"/>
          <p:cNvSpPr txBox="1"/>
          <p:nvPr/>
        </p:nvSpPr>
        <p:spPr>
          <a:xfrm>
            <a:off x="357188" y="142875"/>
            <a:ext cx="8143875" cy="427038"/>
          </a:xfrm>
          <a:prstGeom prst="rect">
            <a:avLst/>
          </a:prstGeom>
          <a:noFill/>
          <a:ln w="19050">
            <a:noFill/>
          </a:ln>
          <a:effectLst>
            <a:outerShdw sx="102000" sy="102000" algn="tl" rotWithShape="0">
              <a:schemeClr val="bg1">
                <a:lumMod val="65000"/>
                <a:alpha val="0"/>
              </a:schemeClr>
            </a:outerShdw>
          </a:effectLst>
        </p:spPr>
        <p:txBody>
          <a:bodyPr>
            <a:spAutoFit/>
          </a:bodyPr>
          <a:lstStyle/>
          <a:p>
            <a:r>
              <a:rPr lang="ar-SA" sz="2200" b="1">
                <a:solidFill>
                  <a:srgbClr val="FF6600"/>
                </a:solidFill>
                <a:cs typeface="Traditional Arabic" pitchFamily="2" charset="-78"/>
              </a:rPr>
              <a:t>المبنى المتماثل للجزيء</a:t>
            </a:r>
            <a:endParaRPr lang="he-IL" sz="2200" b="1">
              <a:solidFill>
                <a:srgbClr val="FF6600"/>
              </a:solidFill>
              <a:cs typeface="Traditional Arabic" pitchFamily="2" charset="-78"/>
            </a:endParaRPr>
          </a:p>
        </p:txBody>
      </p:sp>
      <p:sp>
        <p:nvSpPr>
          <p:cNvPr id="26" name="TextBox 25"/>
          <p:cNvSpPr txBox="1"/>
          <p:nvPr/>
        </p:nvSpPr>
        <p:spPr>
          <a:xfrm>
            <a:off x="357188" y="857250"/>
            <a:ext cx="8102600" cy="915988"/>
          </a:xfrm>
          <a:prstGeom prst="rect">
            <a:avLst/>
          </a:prstGeom>
          <a:noFill/>
          <a:ln w="22225">
            <a:noFill/>
          </a:ln>
          <a:effectLst>
            <a:outerShdw sx="101000" sy="101000" algn="ctr" rotWithShape="0">
              <a:schemeClr val="bg1">
                <a:lumMod val="75000"/>
              </a:schemeClr>
            </a:outerShdw>
          </a:effectLst>
        </p:spPr>
        <p:txBody>
          <a:bodyPr/>
          <a:lstStyle/>
          <a:p>
            <a:r>
              <a:rPr lang="ar-SA" sz="2200">
                <a:cs typeface="Traditional Arabic" pitchFamily="2" charset="-78"/>
              </a:rPr>
              <a:t>المبنى المتماثل هو مبنى يمكن تمرير مستويات تماثل بكلّ الاتّجاهات عبر مركزه.</a:t>
            </a:r>
            <a:r>
              <a:rPr lang="he-IL" sz="2200">
                <a:cs typeface="Traditional Arabic" pitchFamily="2" charset="-78"/>
              </a:rPr>
              <a:t> </a:t>
            </a:r>
            <a:r>
              <a:rPr lang="ar-SA" sz="2200">
                <a:cs typeface="Traditional Arabic" pitchFamily="2" charset="-78"/>
              </a:rPr>
              <a:t>(جهتا المبنى اللتان تتكوّنان بواسطة تقاطع كلّ مستوى تماثل، تتطابقان).</a:t>
            </a:r>
            <a:r>
              <a:rPr lang="he-IL"/>
              <a:t> </a:t>
            </a:r>
          </a:p>
          <a:p>
            <a:r>
              <a:rPr lang="he-IL"/>
              <a:t> </a:t>
            </a:r>
          </a:p>
          <a:p>
            <a:endParaRPr lang="he-IL">
              <a:solidFill>
                <a:srgbClr val="7F7F7F"/>
              </a:solidFill>
            </a:endParaRPr>
          </a:p>
        </p:txBody>
      </p:sp>
      <p:sp>
        <p:nvSpPr>
          <p:cNvPr id="2" name="Slide Number Placeholder 6"/>
          <p:cNvSpPr>
            <a:spLocks noGrp="1"/>
          </p:cNvSpPr>
          <p:nvPr>
            <p:ph type="sldNum" sz="quarter" idx="10"/>
          </p:nvPr>
        </p:nvSpPr>
        <p:spPr bwMode="auto">
          <a:xfrm>
            <a:off x="457200" y="6564313"/>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F52BA364-4489-45BD-8895-97F955559A6E}" type="slidenum">
              <a:rPr lang="he-IL"/>
              <a:pPr>
                <a:defRPr/>
              </a:pPr>
              <a:t>14</a:t>
            </a:fld>
            <a:endParaRPr lang="he-IL"/>
          </a:p>
        </p:txBody>
      </p:sp>
      <p:sp>
        <p:nvSpPr>
          <p:cNvPr id="49" name="TextBox 48"/>
          <p:cNvSpPr txBox="1"/>
          <p:nvPr/>
        </p:nvSpPr>
        <p:spPr>
          <a:xfrm>
            <a:off x="4716463" y="5643563"/>
            <a:ext cx="3671887" cy="881062"/>
          </a:xfrm>
          <a:prstGeom prst="rect">
            <a:avLst/>
          </a:prstGeom>
          <a:solidFill>
            <a:schemeClr val="bg1">
              <a:lumMod val="95000"/>
            </a:schemeClr>
          </a:solidFill>
          <a:ln w="22225">
            <a:solidFill>
              <a:schemeClr val="bg1">
                <a:lumMod val="85000"/>
              </a:schemeClr>
            </a:solidFill>
          </a:ln>
          <a:effectLst/>
        </p:spPr>
        <p:txBody>
          <a:bodyPr anchor="ctr"/>
          <a:lstStyle/>
          <a:p>
            <a:r>
              <a:rPr lang="ar-SA" sz="2200" b="1">
                <a:solidFill>
                  <a:srgbClr val="FF6600"/>
                </a:solidFill>
                <a:cs typeface="Traditional Arabic" pitchFamily="2" charset="-78"/>
              </a:rPr>
              <a:t>مبانٍ متماثلة</a:t>
            </a:r>
            <a:r>
              <a:rPr lang="he-IL" sz="2200" b="1">
                <a:solidFill>
                  <a:srgbClr val="FF6600"/>
                </a:solidFill>
                <a:cs typeface="Traditional Arabic" pitchFamily="2" charset="-78"/>
              </a:rPr>
              <a:t>: </a:t>
            </a:r>
            <a:r>
              <a:rPr lang="ar-SA" sz="2200">
                <a:solidFill>
                  <a:srgbClr val="1D4C72"/>
                </a:solidFill>
                <a:cs typeface="Traditional Arabic" pitchFamily="2" charset="-78"/>
              </a:rPr>
              <a:t>الجهة اليمنى في الجزيء تطابق الجهة اليسرى؛ القسم العلوي يطابق القسم السفلي. </a:t>
            </a:r>
            <a:endParaRPr lang="he-IL" sz="2200">
              <a:solidFill>
                <a:srgbClr val="1D4C72"/>
              </a:solidFill>
              <a:cs typeface="Traditional Arabic" pitchFamily="2" charset="-78"/>
            </a:endParaRPr>
          </a:p>
        </p:txBody>
      </p:sp>
      <p:sp>
        <p:nvSpPr>
          <p:cNvPr id="51" name="TextBox 50"/>
          <p:cNvSpPr txBox="1"/>
          <p:nvPr/>
        </p:nvSpPr>
        <p:spPr>
          <a:xfrm>
            <a:off x="179388" y="5643563"/>
            <a:ext cx="4176712" cy="881062"/>
          </a:xfrm>
          <a:prstGeom prst="rect">
            <a:avLst/>
          </a:prstGeom>
          <a:solidFill>
            <a:schemeClr val="bg1">
              <a:lumMod val="95000"/>
            </a:schemeClr>
          </a:solidFill>
          <a:ln w="22225">
            <a:solidFill>
              <a:schemeClr val="bg1">
                <a:lumMod val="85000"/>
              </a:schemeClr>
            </a:solidFill>
          </a:ln>
          <a:effectLst/>
        </p:spPr>
        <p:txBody>
          <a:bodyPr anchor="ctr"/>
          <a:lstStyle/>
          <a:p>
            <a:r>
              <a:rPr lang="ar-SA" sz="2200" b="1">
                <a:solidFill>
                  <a:srgbClr val="FF6600"/>
                </a:solidFill>
                <a:cs typeface="Traditional Arabic" pitchFamily="2" charset="-78"/>
              </a:rPr>
              <a:t>مبانٍ غير متماثلة</a:t>
            </a:r>
            <a:r>
              <a:rPr lang="he-IL" sz="2200" b="1">
                <a:solidFill>
                  <a:srgbClr val="FF6600"/>
                </a:solidFill>
                <a:cs typeface="Traditional Arabic" pitchFamily="2" charset="-78"/>
              </a:rPr>
              <a:t>: </a:t>
            </a:r>
            <a:r>
              <a:rPr lang="ar-SA" sz="2200">
                <a:solidFill>
                  <a:srgbClr val="1D4C72"/>
                </a:solidFill>
                <a:cs typeface="Traditional Arabic" pitchFamily="2" charset="-78"/>
              </a:rPr>
              <a:t>الجهة اليمنى في الجزيء لا تطابق الجهة اليسرى؛ القسم العلوي لا يطابق القسم السفلي.</a:t>
            </a:r>
            <a:r>
              <a:rPr lang="ar-SA">
                <a:solidFill>
                  <a:srgbClr val="1D4C72"/>
                </a:solidFill>
              </a:rPr>
              <a:t> </a:t>
            </a:r>
            <a:endParaRPr lang="he-IL">
              <a:solidFill>
                <a:srgbClr val="1D4C72"/>
              </a:solidFill>
            </a:endParaRPr>
          </a:p>
        </p:txBody>
      </p:sp>
      <p:cxnSp>
        <p:nvCxnSpPr>
          <p:cNvPr id="87" name="מחבר ישר 86"/>
          <p:cNvCxnSpPr/>
          <p:nvPr/>
        </p:nvCxnSpPr>
        <p:spPr>
          <a:xfrm rot="5400000">
            <a:off x="2124869" y="4148932"/>
            <a:ext cx="4751387"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0489" name="קבוצה 67"/>
          <p:cNvGrpSpPr>
            <a:grpSpLocks/>
          </p:cNvGrpSpPr>
          <p:nvPr/>
        </p:nvGrpSpPr>
        <p:grpSpPr bwMode="auto">
          <a:xfrm>
            <a:off x="0" y="1844675"/>
            <a:ext cx="8675688" cy="3935413"/>
            <a:chOff x="0" y="1844675"/>
            <a:chExt cx="8676456" cy="3935413"/>
          </a:xfrm>
        </p:grpSpPr>
        <p:grpSp>
          <p:nvGrpSpPr>
            <p:cNvPr id="20490" name="קבוצה 56"/>
            <p:cNvGrpSpPr>
              <a:grpSpLocks/>
            </p:cNvGrpSpPr>
            <p:nvPr/>
          </p:nvGrpSpPr>
          <p:grpSpPr bwMode="auto">
            <a:xfrm>
              <a:off x="4716586" y="2204864"/>
              <a:ext cx="1728191" cy="1688349"/>
              <a:chOff x="1763688" y="3501008"/>
              <a:chExt cx="2411313" cy="2408429"/>
            </a:xfrm>
          </p:grpSpPr>
          <p:pic>
            <p:nvPicPr>
              <p:cNvPr id="20532" name="Picture 28"/>
              <p:cNvPicPr>
                <a:picLocks noChangeAspect="1" noChangeArrowheads="1"/>
              </p:cNvPicPr>
              <p:nvPr/>
            </p:nvPicPr>
            <p:blipFill>
              <a:blip r:embed="rId5" cstate="print"/>
              <a:srcRect/>
              <a:stretch>
                <a:fillRect/>
              </a:stretch>
            </p:blipFill>
            <p:spPr bwMode="auto">
              <a:xfrm>
                <a:off x="1763688" y="3501008"/>
                <a:ext cx="2411313" cy="2408429"/>
              </a:xfrm>
              <a:prstGeom prst="rect">
                <a:avLst/>
              </a:prstGeom>
              <a:noFill/>
              <a:ln w="9525">
                <a:noFill/>
                <a:miter lim="800000"/>
                <a:headEnd/>
                <a:tailEnd/>
              </a:ln>
            </p:spPr>
          </p:pic>
          <p:sp>
            <p:nvSpPr>
              <p:cNvPr id="20533" name="TextBox 8"/>
              <p:cNvSpPr txBox="1">
                <a:spLocks noChangeArrowheads="1"/>
              </p:cNvSpPr>
              <p:nvPr/>
            </p:nvSpPr>
            <p:spPr bwMode="auto">
              <a:xfrm>
                <a:off x="2686593" y="4204288"/>
                <a:ext cx="372425" cy="730979"/>
              </a:xfrm>
              <a:prstGeom prst="rect">
                <a:avLst/>
              </a:prstGeom>
              <a:noFill/>
              <a:ln w="9525">
                <a:noFill/>
                <a:miter lim="800000"/>
                <a:headEnd/>
                <a:tailEnd/>
              </a:ln>
            </p:spPr>
            <p:txBody>
              <a:bodyPr>
                <a:spAutoFit/>
              </a:bodyPr>
              <a:lstStyle/>
              <a:p>
                <a:pPr algn="l" rtl="0"/>
                <a:r>
                  <a:rPr lang="en-US" sz="3200" b="1"/>
                  <a:t>B</a:t>
                </a:r>
                <a:endParaRPr lang="he-IL" sz="3200" b="1"/>
              </a:p>
            </p:txBody>
          </p:sp>
          <p:cxnSp>
            <p:nvCxnSpPr>
              <p:cNvPr id="63" name="מחבר ישר 62"/>
              <p:cNvCxnSpPr/>
              <p:nvPr/>
            </p:nvCxnSpPr>
            <p:spPr bwMode="auto">
              <a:xfrm>
                <a:off x="2196063" y="4221389"/>
                <a:ext cx="575953" cy="283070"/>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4" name="מחבר ישר 63"/>
              <p:cNvCxnSpPr/>
              <p:nvPr/>
            </p:nvCxnSpPr>
            <p:spPr bwMode="auto">
              <a:xfrm rot="16200000" flipV="1">
                <a:off x="2729913" y="4972142"/>
                <a:ext cx="509527" cy="4430"/>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5" name="מחבר ישר 64"/>
              <p:cNvCxnSpPr/>
              <p:nvPr/>
            </p:nvCxnSpPr>
            <p:spPr bwMode="auto">
              <a:xfrm flipV="1">
                <a:off x="3135310" y="4148923"/>
                <a:ext cx="500636" cy="317040"/>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pic>
          <p:nvPicPr>
            <p:cNvPr id="118" name="Picture 48"/>
            <p:cNvPicPr>
              <a:picLocks noChangeAspect="1" noChangeArrowheads="1"/>
            </p:cNvPicPr>
            <p:nvPr/>
          </p:nvPicPr>
          <p:blipFill>
            <a:blip r:embed="rId6" cstate="print"/>
            <a:srcRect/>
            <a:stretch>
              <a:fillRect/>
            </a:stretch>
          </p:blipFill>
          <p:spPr bwMode="auto">
            <a:xfrm>
              <a:off x="5004048" y="3933056"/>
              <a:ext cx="2243537" cy="1639241"/>
            </a:xfrm>
            <a:prstGeom prst="rect">
              <a:avLst/>
            </a:prstGeom>
            <a:ln>
              <a:noFill/>
            </a:ln>
            <a:effectLst>
              <a:softEdge rad="112500"/>
            </a:effectLst>
          </p:spPr>
        </p:pic>
        <p:grpSp>
          <p:nvGrpSpPr>
            <p:cNvPr id="20492" name="קבוצה 77"/>
            <p:cNvGrpSpPr>
              <a:grpSpLocks/>
            </p:cNvGrpSpPr>
            <p:nvPr/>
          </p:nvGrpSpPr>
          <p:grpSpPr bwMode="auto">
            <a:xfrm>
              <a:off x="5580063" y="4389438"/>
              <a:ext cx="1014412" cy="479425"/>
              <a:chOff x="5099311" y="3845765"/>
              <a:chExt cx="1243598" cy="584233"/>
            </a:xfrm>
          </p:grpSpPr>
          <p:sp>
            <p:nvSpPr>
              <p:cNvPr id="120" name="TextBox 119"/>
              <p:cNvSpPr txBox="1"/>
              <p:nvPr/>
            </p:nvSpPr>
            <p:spPr>
              <a:xfrm>
                <a:off x="5452203" y="3845765"/>
                <a:ext cx="288058" cy="584233"/>
              </a:xfrm>
              <a:prstGeom prst="rect">
                <a:avLst/>
              </a:prstGeom>
              <a:noFill/>
              <a:ln>
                <a:noFill/>
              </a:ln>
            </p:spPr>
            <p:txBody>
              <a:bodyPr rtlCol="1">
                <a:spAutoFit/>
              </a:bodyPr>
              <a:lstStyle/>
              <a:p>
                <a:pPr algn="l" rtl="0">
                  <a:defRPr/>
                </a:pPr>
                <a:r>
                  <a:rPr lang="en-US" sz="3200" b="1" dirty="0">
                    <a:solidFill>
                      <a:schemeClr val="bg1">
                        <a:lumMod val="75000"/>
                      </a:schemeClr>
                    </a:solidFill>
                  </a:rPr>
                  <a:t>C</a:t>
                </a:r>
                <a:endParaRPr lang="he-IL" sz="3200" b="1" dirty="0">
                  <a:solidFill>
                    <a:schemeClr val="bg1">
                      <a:lumMod val="75000"/>
                    </a:schemeClr>
                  </a:solidFill>
                </a:endParaRPr>
              </a:p>
            </p:txBody>
          </p:sp>
          <p:cxnSp>
            <p:nvCxnSpPr>
              <p:cNvPr id="121" name="מחבר ישר 120"/>
              <p:cNvCxnSpPr/>
              <p:nvPr/>
            </p:nvCxnSpPr>
            <p:spPr>
              <a:xfrm rot="10800000">
                <a:off x="5983553" y="4213329"/>
                <a:ext cx="360072"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2" name="מחבר ישר 121"/>
              <p:cNvCxnSpPr/>
              <p:nvPr/>
            </p:nvCxnSpPr>
            <p:spPr>
              <a:xfrm rot="10800000" flipV="1">
                <a:off x="5983553" y="4141750"/>
                <a:ext cx="360072"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3" name="מחבר ישר 122"/>
              <p:cNvCxnSpPr/>
              <p:nvPr/>
            </p:nvCxnSpPr>
            <p:spPr>
              <a:xfrm rot="10800000">
                <a:off x="5099917" y="4211394"/>
                <a:ext cx="358126"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4" name="מחבר ישר 123"/>
              <p:cNvCxnSpPr/>
              <p:nvPr/>
            </p:nvCxnSpPr>
            <p:spPr>
              <a:xfrm rot="10800000" flipV="1">
                <a:off x="5101862" y="4139816"/>
                <a:ext cx="358126"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pic>
          <p:nvPicPr>
            <p:cNvPr id="17412" name="Picture 18"/>
            <p:cNvPicPr>
              <a:picLocks noChangeAspect="1" noChangeArrowheads="1"/>
            </p:cNvPicPr>
            <p:nvPr/>
          </p:nvPicPr>
          <p:blipFill>
            <a:blip r:embed="rId7" cstate="print"/>
            <a:srcRect/>
            <a:stretch>
              <a:fillRect/>
            </a:stretch>
          </p:blipFill>
          <p:spPr bwMode="auto">
            <a:xfrm>
              <a:off x="288255" y="2133600"/>
              <a:ext cx="2087563" cy="1800225"/>
            </a:xfrm>
            <a:prstGeom prst="rect">
              <a:avLst/>
            </a:prstGeom>
            <a:ln>
              <a:noFill/>
            </a:ln>
            <a:effectLst>
              <a:softEdge rad="112500"/>
            </a:effectLst>
          </p:spPr>
        </p:pic>
        <p:grpSp>
          <p:nvGrpSpPr>
            <p:cNvPr id="20494" name="קבוצה 37"/>
            <p:cNvGrpSpPr>
              <a:grpSpLocks/>
            </p:cNvGrpSpPr>
            <p:nvPr/>
          </p:nvGrpSpPr>
          <p:grpSpPr bwMode="auto">
            <a:xfrm>
              <a:off x="876354" y="2501900"/>
              <a:ext cx="838279" cy="569910"/>
              <a:chOff x="4163195" y="4678721"/>
              <a:chExt cx="1254397" cy="843204"/>
            </a:xfrm>
          </p:grpSpPr>
          <p:sp>
            <p:nvSpPr>
              <p:cNvPr id="20524" name="TextBox 10"/>
              <p:cNvSpPr txBox="1">
                <a:spLocks noChangeArrowheads="1"/>
              </p:cNvSpPr>
              <p:nvPr/>
            </p:nvSpPr>
            <p:spPr bwMode="auto">
              <a:xfrm>
                <a:off x="4400080" y="4678721"/>
                <a:ext cx="482966" cy="722222"/>
              </a:xfrm>
              <a:prstGeom prst="rect">
                <a:avLst/>
              </a:prstGeom>
              <a:noFill/>
              <a:ln w="28575">
                <a:noFill/>
                <a:miter lim="800000"/>
                <a:headEnd/>
                <a:tailEnd/>
              </a:ln>
            </p:spPr>
            <p:txBody>
              <a:bodyPr>
                <a:spAutoFit/>
              </a:bodyPr>
              <a:lstStyle/>
              <a:p>
                <a:pPr algn="l" rtl="0"/>
                <a:r>
                  <a:rPr lang="en-US" sz="3200" b="1"/>
                  <a:t>O</a:t>
                </a:r>
                <a:endParaRPr lang="he-IL" sz="3200" b="1"/>
              </a:p>
            </p:txBody>
          </p:sp>
          <p:cxnSp>
            <p:nvCxnSpPr>
              <p:cNvPr id="113" name="מחבר ישר 112"/>
              <p:cNvCxnSpPr/>
              <p:nvPr/>
            </p:nvCxnSpPr>
            <p:spPr bwMode="auto">
              <a:xfrm rot="5400000" flipH="1" flipV="1">
                <a:off x="4126741" y="5081618"/>
                <a:ext cx="472103" cy="39912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מחבר ישר 113"/>
              <p:cNvCxnSpPr/>
              <p:nvPr/>
            </p:nvCxnSpPr>
            <p:spPr bwMode="auto">
              <a:xfrm rot="16200000" flipH="1">
                <a:off x="5053860" y="5158169"/>
                <a:ext cx="366408" cy="3611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0495" name="קבוצה 78"/>
            <p:cNvGrpSpPr>
              <a:grpSpLocks/>
            </p:cNvGrpSpPr>
            <p:nvPr/>
          </p:nvGrpSpPr>
          <p:grpSpPr bwMode="auto">
            <a:xfrm>
              <a:off x="179388" y="3860800"/>
              <a:ext cx="2124075" cy="1919288"/>
              <a:chOff x="1403648" y="3284984"/>
              <a:chExt cx="3068676" cy="2567459"/>
            </a:xfrm>
          </p:grpSpPr>
          <p:pic>
            <p:nvPicPr>
              <p:cNvPr id="80" name="Picture 23"/>
              <p:cNvPicPr>
                <a:picLocks noChangeAspect="1" noChangeArrowheads="1"/>
              </p:cNvPicPr>
              <p:nvPr/>
            </p:nvPicPr>
            <p:blipFill>
              <a:blip r:embed="rId8" cstate="print"/>
              <a:srcRect/>
              <a:stretch>
                <a:fillRect/>
              </a:stretch>
            </p:blipFill>
            <p:spPr bwMode="auto">
              <a:xfrm>
                <a:off x="1403648" y="3284984"/>
                <a:ext cx="3068676" cy="2567459"/>
              </a:xfrm>
              <a:prstGeom prst="rect">
                <a:avLst/>
              </a:prstGeom>
              <a:ln>
                <a:noFill/>
              </a:ln>
              <a:effectLst>
                <a:softEdge rad="112500"/>
              </a:effectLst>
            </p:spPr>
          </p:pic>
          <p:grpSp>
            <p:nvGrpSpPr>
              <p:cNvPr id="20519" name="קבוצה 42"/>
              <p:cNvGrpSpPr>
                <a:grpSpLocks/>
              </p:cNvGrpSpPr>
              <p:nvPr/>
            </p:nvGrpSpPr>
            <p:grpSpPr bwMode="auto">
              <a:xfrm>
                <a:off x="1907704" y="3719220"/>
                <a:ext cx="2016224" cy="1125567"/>
                <a:chOff x="2849340" y="3718773"/>
                <a:chExt cx="2016224" cy="1125567"/>
              </a:xfrm>
            </p:grpSpPr>
            <p:sp>
              <p:nvSpPr>
                <p:cNvPr id="20520" name="TextBox 8"/>
                <p:cNvSpPr txBox="1">
                  <a:spLocks noChangeArrowheads="1"/>
                </p:cNvSpPr>
                <p:nvPr/>
              </p:nvSpPr>
              <p:spPr bwMode="auto">
                <a:xfrm>
                  <a:off x="3563888" y="3718773"/>
                  <a:ext cx="576064" cy="646331"/>
                </a:xfrm>
                <a:prstGeom prst="rect">
                  <a:avLst/>
                </a:prstGeom>
                <a:noFill/>
                <a:ln w="28575">
                  <a:noFill/>
                  <a:miter lim="800000"/>
                  <a:headEnd/>
                  <a:tailEnd/>
                </a:ln>
              </p:spPr>
              <p:txBody>
                <a:bodyPr>
                  <a:spAutoFit/>
                </a:bodyPr>
                <a:lstStyle/>
                <a:p>
                  <a:pPr algn="l" rtl="0"/>
                  <a:r>
                    <a:rPr lang="en-US" sz="3600" b="1"/>
                    <a:t>N</a:t>
                  </a:r>
                  <a:endParaRPr lang="he-IL" sz="3600" b="1"/>
                </a:p>
              </p:txBody>
            </p:sp>
            <p:cxnSp>
              <p:nvCxnSpPr>
                <p:cNvPr id="88" name="מחבר ישר 87"/>
                <p:cNvCxnSpPr/>
                <p:nvPr/>
              </p:nvCxnSpPr>
              <p:spPr>
                <a:xfrm>
                  <a:off x="4067862" y="4004446"/>
                  <a:ext cx="798201" cy="5054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מחבר ישר 89"/>
                <p:cNvCxnSpPr/>
                <p:nvPr/>
              </p:nvCxnSpPr>
              <p:spPr>
                <a:xfrm rot="10800000" flipV="1">
                  <a:off x="2849918" y="4004446"/>
                  <a:ext cx="791320" cy="433219"/>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92" name="משולש שווה שוקיים 91"/>
                <p:cNvSpPr/>
                <p:nvPr/>
              </p:nvSpPr>
              <p:spPr>
                <a:xfrm rot="19598481">
                  <a:off x="3562022" y="4272222"/>
                  <a:ext cx="261693" cy="572118"/>
                </a:xfrm>
                <a:prstGeom prst="triangle">
                  <a:avLst/>
                </a:prstGeom>
                <a:solidFill>
                  <a:schemeClr val="tx1"/>
                </a:solidFill>
                <a:ln>
                  <a:noFill/>
                </a:ln>
                <a:scene3d>
                  <a:camera prst="orthographicFront">
                    <a:rot lat="0" lon="3000000" rev="189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flatTx/>
                </a:bodyPr>
                <a:lstStyle/>
                <a:p>
                  <a:pPr algn="ctr" rtl="0">
                    <a:defRPr/>
                  </a:pPr>
                  <a:endParaRPr lang="he-IL"/>
                </a:p>
              </p:txBody>
            </p:sp>
          </p:grpSp>
        </p:grpSp>
        <p:grpSp>
          <p:nvGrpSpPr>
            <p:cNvPr id="20496" name="קבוצה 93"/>
            <p:cNvGrpSpPr>
              <a:grpSpLocks/>
            </p:cNvGrpSpPr>
            <p:nvPr/>
          </p:nvGrpSpPr>
          <p:grpSpPr bwMode="auto">
            <a:xfrm>
              <a:off x="6732785" y="2060823"/>
              <a:ext cx="1871663" cy="1800225"/>
              <a:chOff x="2339753" y="3100212"/>
              <a:chExt cx="2232248" cy="2184917"/>
            </a:xfrm>
          </p:grpSpPr>
          <p:pic>
            <p:nvPicPr>
              <p:cNvPr id="17444" name="Picture 22"/>
              <p:cNvPicPr>
                <a:picLocks noChangeAspect="1" noChangeArrowheads="1"/>
              </p:cNvPicPr>
              <p:nvPr/>
            </p:nvPicPr>
            <p:blipFill>
              <a:blip r:embed="rId9" cstate="print"/>
              <a:srcRect/>
              <a:stretch>
                <a:fillRect/>
              </a:stretch>
            </p:blipFill>
            <p:spPr bwMode="auto">
              <a:xfrm>
                <a:off x="2339753" y="3100212"/>
                <a:ext cx="2232248" cy="2184917"/>
              </a:xfrm>
              <a:prstGeom prst="rect">
                <a:avLst/>
              </a:prstGeom>
              <a:ln>
                <a:noFill/>
              </a:ln>
              <a:effectLst>
                <a:softEdge rad="112500"/>
              </a:effectLst>
            </p:spPr>
          </p:pic>
          <p:grpSp>
            <p:nvGrpSpPr>
              <p:cNvPr id="20512" name="קבוצה 40"/>
              <p:cNvGrpSpPr>
                <a:grpSpLocks/>
              </p:cNvGrpSpPr>
              <p:nvPr/>
            </p:nvGrpSpPr>
            <p:grpSpPr bwMode="auto">
              <a:xfrm>
                <a:off x="2683176" y="3284985"/>
                <a:ext cx="1744832" cy="1547273"/>
                <a:chOff x="3331206" y="4076775"/>
                <a:chExt cx="1744220" cy="1547860"/>
              </a:xfrm>
            </p:grpSpPr>
            <p:sp>
              <p:nvSpPr>
                <p:cNvPr id="20513" name="TextBox 32"/>
                <p:cNvSpPr txBox="1">
                  <a:spLocks noChangeArrowheads="1"/>
                </p:cNvSpPr>
                <p:nvPr/>
              </p:nvSpPr>
              <p:spPr bwMode="auto">
                <a:xfrm>
                  <a:off x="3923928" y="4581128"/>
                  <a:ext cx="576064" cy="646331"/>
                </a:xfrm>
                <a:prstGeom prst="rect">
                  <a:avLst/>
                </a:prstGeom>
                <a:noFill/>
                <a:ln w="28575">
                  <a:noFill/>
                  <a:miter lim="800000"/>
                  <a:headEnd/>
                  <a:tailEnd/>
                </a:ln>
              </p:spPr>
              <p:txBody>
                <a:bodyPr>
                  <a:spAutoFit/>
                </a:bodyPr>
                <a:lstStyle/>
                <a:p>
                  <a:pPr algn="l" rtl="0"/>
                  <a:r>
                    <a:rPr lang="en-US" sz="3600" b="1">
                      <a:solidFill>
                        <a:srgbClr val="FF6600"/>
                      </a:solidFill>
                    </a:rPr>
                    <a:t>C</a:t>
                  </a:r>
                  <a:endParaRPr lang="he-IL" sz="3600" b="1">
                    <a:solidFill>
                      <a:srgbClr val="FF6600"/>
                    </a:solidFill>
                  </a:endParaRPr>
                </a:p>
              </p:txBody>
            </p:sp>
            <p:cxnSp>
              <p:nvCxnSpPr>
                <p:cNvPr id="99" name="מחבר ישר 98"/>
                <p:cNvCxnSpPr>
                  <a:endCxn id="20513" idx="0"/>
                </p:cNvCxnSpPr>
                <p:nvPr/>
              </p:nvCxnSpPr>
              <p:spPr>
                <a:xfrm rot="16200000" flipH="1">
                  <a:off x="3924586" y="4293201"/>
                  <a:ext cx="504996" cy="71928"/>
                </a:xfrm>
                <a:prstGeom prst="line">
                  <a:avLst/>
                </a:prstGeom>
                <a:ln w="28575">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100" name="מחבר ישר 99"/>
                <p:cNvCxnSpPr/>
                <p:nvPr/>
              </p:nvCxnSpPr>
              <p:spPr>
                <a:xfrm>
                  <a:off x="4428832" y="4940172"/>
                  <a:ext cx="647352" cy="215876"/>
                </a:xfrm>
                <a:prstGeom prst="line">
                  <a:avLst/>
                </a:prstGeom>
                <a:ln w="28575">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101" name="מחבר ישר 100"/>
                <p:cNvCxnSpPr/>
                <p:nvPr/>
              </p:nvCxnSpPr>
              <p:spPr>
                <a:xfrm rot="10800000" flipV="1">
                  <a:off x="3330983" y="4940172"/>
                  <a:ext cx="687103" cy="262135"/>
                </a:xfrm>
                <a:prstGeom prst="line">
                  <a:avLst/>
                </a:prstGeom>
                <a:ln w="28575">
                  <a:solidFill>
                    <a:srgbClr val="FF6600"/>
                  </a:solidFill>
                  <a:prstDash val="sysDot"/>
                </a:ln>
              </p:spPr>
              <p:style>
                <a:lnRef idx="1">
                  <a:schemeClr val="accent1"/>
                </a:lnRef>
                <a:fillRef idx="0">
                  <a:schemeClr val="accent1"/>
                </a:fillRef>
                <a:effectRef idx="0">
                  <a:schemeClr val="accent1"/>
                </a:effectRef>
                <a:fontRef idx="minor">
                  <a:schemeClr val="tx1"/>
                </a:fontRef>
              </p:style>
            </p:cxnSp>
            <p:sp>
              <p:nvSpPr>
                <p:cNvPr id="102" name="משולש שווה שוקיים 101"/>
                <p:cNvSpPr/>
                <p:nvPr/>
              </p:nvSpPr>
              <p:spPr>
                <a:xfrm rot="18549653">
                  <a:off x="4076409" y="5207843"/>
                  <a:ext cx="261884" cy="571700"/>
                </a:xfrm>
                <a:prstGeom prst="triangle">
                  <a:avLst/>
                </a:prstGeom>
                <a:solidFill>
                  <a:srgbClr val="FF6600"/>
                </a:solidFill>
                <a:ln>
                  <a:solidFill>
                    <a:srgbClr val="FF6600"/>
                  </a:solidFill>
                </a:ln>
                <a:scene3d>
                  <a:camera prst="orthographicFront">
                    <a:rot lat="0" lon="3000000" rev="189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flatTx/>
                </a:bodyPr>
                <a:lstStyle/>
                <a:p>
                  <a:pPr algn="ctr" rtl="0">
                    <a:defRPr/>
                  </a:pPr>
                  <a:endParaRPr lang="he-IL"/>
                </a:p>
              </p:txBody>
            </p:sp>
          </p:grpSp>
        </p:grpSp>
        <p:pic>
          <p:nvPicPr>
            <p:cNvPr id="20497" name="Picture 72"/>
            <p:cNvPicPr>
              <a:picLocks noChangeAspect="1" noChangeArrowheads="1"/>
            </p:cNvPicPr>
            <p:nvPr/>
          </p:nvPicPr>
          <p:blipFill>
            <a:blip r:embed="rId10" cstate="print"/>
            <a:srcRect/>
            <a:stretch>
              <a:fillRect/>
            </a:stretch>
          </p:blipFill>
          <p:spPr bwMode="auto">
            <a:xfrm>
              <a:off x="2339975" y="2781300"/>
              <a:ext cx="1785938" cy="1555750"/>
            </a:xfrm>
            <a:prstGeom prst="rect">
              <a:avLst/>
            </a:prstGeom>
            <a:noFill/>
            <a:ln w="9525">
              <a:noFill/>
              <a:miter lim="800000"/>
              <a:headEnd/>
              <a:tailEnd/>
            </a:ln>
          </p:spPr>
        </p:pic>
        <p:grpSp>
          <p:nvGrpSpPr>
            <p:cNvPr id="20498" name="קבוצה 19"/>
            <p:cNvGrpSpPr>
              <a:grpSpLocks/>
            </p:cNvGrpSpPr>
            <p:nvPr/>
          </p:nvGrpSpPr>
          <p:grpSpPr bwMode="auto">
            <a:xfrm>
              <a:off x="2484438" y="3500438"/>
              <a:ext cx="1439862" cy="1233487"/>
              <a:chOff x="4499931" y="4292079"/>
              <a:chExt cx="1440282" cy="1233627"/>
            </a:xfrm>
          </p:grpSpPr>
          <p:sp>
            <p:nvSpPr>
              <p:cNvPr id="13" name="TextBox 12"/>
              <p:cNvSpPr txBox="1"/>
              <p:nvPr/>
            </p:nvSpPr>
            <p:spPr bwMode="auto">
              <a:xfrm>
                <a:off x="4500151" y="4941440"/>
                <a:ext cx="1440409" cy="584266"/>
              </a:xfrm>
              <a:prstGeom prst="rect">
                <a:avLst/>
              </a:prstGeom>
              <a:noFill/>
            </p:spPr>
            <p:txBody>
              <a:bodyPr rtlCol="1">
                <a:spAutoFit/>
              </a:bodyPr>
              <a:lstStyle/>
              <a:p>
                <a:pPr algn="ctr" rtl="0">
                  <a:defRPr/>
                </a:pPr>
                <a:r>
                  <a:rPr lang="en-US" sz="3200" b="1" dirty="0" err="1">
                    <a:solidFill>
                      <a:schemeClr val="tx2">
                        <a:lumMod val="60000"/>
                        <a:lumOff val="40000"/>
                      </a:schemeClr>
                    </a:solidFill>
                  </a:rPr>
                  <a:t>Cl</a:t>
                </a:r>
                <a:r>
                  <a:rPr lang="en-US" sz="3200" b="1" dirty="0"/>
                  <a:t> - </a:t>
                </a:r>
                <a:r>
                  <a:rPr lang="en-US" sz="3200" b="1" dirty="0">
                    <a:solidFill>
                      <a:schemeClr val="bg1">
                        <a:lumMod val="65000"/>
                      </a:schemeClr>
                    </a:solidFill>
                  </a:rPr>
                  <a:t>H</a:t>
                </a:r>
                <a:endParaRPr lang="he-IL" sz="3200" b="1" dirty="0">
                  <a:solidFill>
                    <a:schemeClr val="bg1">
                      <a:lumMod val="65000"/>
                    </a:schemeClr>
                  </a:solidFill>
                </a:endParaRPr>
              </a:p>
            </p:txBody>
          </p:sp>
          <p:cxnSp>
            <p:nvCxnSpPr>
              <p:cNvPr id="16" name="מחבר ישר 15"/>
              <p:cNvCxnSpPr/>
              <p:nvPr/>
            </p:nvCxnSpPr>
            <p:spPr>
              <a:xfrm>
                <a:off x="5075044" y="4292079"/>
                <a:ext cx="505017" cy="0"/>
              </a:xfrm>
              <a:prstGeom prst="line">
                <a:avLst/>
              </a:prstGeom>
              <a:ln w="28575"/>
            </p:spPr>
            <p:style>
              <a:lnRef idx="1">
                <a:schemeClr val="accent1"/>
              </a:lnRef>
              <a:fillRef idx="0">
                <a:schemeClr val="accent1"/>
              </a:fillRef>
              <a:effectRef idx="0">
                <a:schemeClr val="accent1"/>
              </a:effectRef>
              <a:fontRef idx="minor">
                <a:schemeClr val="tx1"/>
              </a:fontRef>
            </p:style>
          </p:cxnSp>
        </p:grpSp>
        <p:cxnSp>
          <p:nvCxnSpPr>
            <p:cNvPr id="37" name="מחבר ישר 36"/>
            <p:cNvCxnSpPr/>
            <p:nvPr/>
          </p:nvCxnSpPr>
          <p:spPr>
            <a:xfrm rot="5400000">
              <a:off x="5280568" y="4665659"/>
              <a:ext cx="1711325" cy="101609"/>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מחבר ישר 40"/>
            <p:cNvCxnSpPr/>
            <p:nvPr/>
          </p:nvCxnSpPr>
          <p:spPr>
            <a:xfrm>
              <a:off x="4932800" y="4581525"/>
              <a:ext cx="2592616" cy="1428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מחבר ישר 42"/>
            <p:cNvCxnSpPr/>
            <p:nvPr/>
          </p:nvCxnSpPr>
          <p:spPr>
            <a:xfrm rot="5400000">
              <a:off x="2447415" y="3537744"/>
              <a:ext cx="15128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מחבר ישר 47"/>
            <p:cNvCxnSpPr/>
            <p:nvPr/>
          </p:nvCxnSpPr>
          <p:spPr>
            <a:xfrm>
              <a:off x="250847" y="4652963"/>
              <a:ext cx="216077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מחבר ישר 77"/>
            <p:cNvCxnSpPr/>
            <p:nvPr/>
          </p:nvCxnSpPr>
          <p:spPr>
            <a:xfrm flipV="1">
              <a:off x="396910" y="2924175"/>
              <a:ext cx="20861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מחבר ישר 88"/>
            <p:cNvCxnSpPr/>
            <p:nvPr/>
          </p:nvCxnSpPr>
          <p:spPr>
            <a:xfrm rot="10800000">
              <a:off x="4499373" y="2492375"/>
              <a:ext cx="2016303" cy="792163"/>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מחבר ישר 90"/>
            <p:cNvCxnSpPr/>
            <p:nvPr/>
          </p:nvCxnSpPr>
          <p:spPr>
            <a:xfrm rot="10800000" flipV="1">
              <a:off x="4643849" y="2420938"/>
              <a:ext cx="1873416" cy="1008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מחבר ישר 92"/>
            <p:cNvCxnSpPr/>
            <p:nvPr/>
          </p:nvCxnSpPr>
          <p:spPr>
            <a:xfrm rot="16200000" flipH="1">
              <a:off x="6737246" y="2786847"/>
              <a:ext cx="2089150" cy="204805"/>
            </a:xfrm>
            <a:prstGeom prst="line">
              <a:avLst/>
            </a:prstGeom>
          </p:spPr>
          <p:style>
            <a:lnRef idx="1">
              <a:schemeClr val="accent1"/>
            </a:lnRef>
            <a:fillRef idx="0">
              <a:schemeClr val="accent1"/>
            </a:fillRef>
            <a:effectRef idx="0">
              <a:schemeClr val="accent1"/>
            </a:effectRef>
            <a:fontRef idx="minor">
              <a:schemeClr val="tx1"/>
            </a:fontRef>
          </p:style>
        </p:cxnSp>
        <p:cxnSp>
          <p:nvCxnSpPr>
            <p:cNvPr id="95" name="מחבר ישר 94"/>
            <p:cNvCxnSpPr/>
            <p:nvPr/>
          </p:nvCxnSpPr>
          <p:spPr>
            <a:xfrm rot="10800000" flipV="1">
              <a:off x="6804627" y="2492375"/>
              <a:ext cx="1871829" cy="720725"/>
            </a:xfrm>
            <a:prstGeom prst="line">
              <a:avLst/>
            </a:prstGeom>
          </p:spPr>
          <p:style>
            <a:lnRef idx="1">
              <a:schemeClr val="accent1"/>
            </a:lnRef>
            <a:fillRef idx="0">
              <a:schemeClr val="accent1"/>
            </a:fillRef>
            <a:effectRef idx="0">
              <a:schemeClr val="accent1"/>
            </a:effectRef>
            <a:fontRef idx="minor">
              <a:schemeClr val="tx1"/>
            </a:fontRef>
          </p:style>
        </p:cxnSp>
        <p:sp>
          <p:nvSpPr>
            <p:cNvPr id="117" name="מלבן 116"/>
            <p:cNvSpPr/>
            <p:nvPr/>
          </p:nvSpPr>
          <p:spPr>
            <a:xfrm>
              <a:off x="0" y="1989138"/>
              <a:ext cx="2268739" cy="21590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buFontTx/>
                <a:buBlip>
                  <a:blip r:embed="rId3"/>
                </a:buBlip>
                <a:defRPr/>
              </a:pPr>
              <a:endParaRPr lang="he-IL" sz="1200" dirty="0">
                <a:solidFill>
                  <a:schemeClr val="tx1"/>
                </a:solidFill>
              </a:endParaRPr>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48"/>
          <p:cNvPicPr>
            <a:picLocks noChangeAspect="1" noChangeArrowheads="1"/>
          </p:cNvPicPr>
          <p:nvPr/>
        </p:nvPicPr>
        <p:blipFill>
          <a:blip r:embed="rId3" cstate="print"/>
          <a:srcRect/>
          <a:stretch>
            <a:fillRect/>
          </a:stretch>
        </p:blipFill>
        <p:spPr bwMode="auto">
          <a:xfrm>
            <a:off x="3419872" y="4677417"/>
            <a:ext cx="2315545" cy="1639241"/>
          </a:xfrm>
          <a:prstGeom prst="rect">
            <a:avLst/>
          </a:prstGeom>
          <a:ln>
            <a:noFill/>
          </a:ln>
          <a:effectLst>
            <a:softEdge rad="112500"/>
          </a:effectLst>
        </p:spPr>
      </p:pic>
      <p:pic>
        <p:nvPicPr>
          <p:cNvPr id="22530" name="Picture 72"/>
          <p:cNvPicPr>
            <a:picLocks noChangeAspect="1" noChangeArrowheads="1"/>
          </p:cNvPicPr>
          <p:nvPr/>
        </p:nvPicPr>
        <p:blipFill>
          <a:blip r:embed="rId4" cstate="print"/>
          <a:srcRect/>
          <a:stretch>
            <a:fillRect/>
          </a:stretch>
        </p:blipFill>
        <p:spPr bwMode="auto">
          <a:xfrm>
            <a:off x="6443663" y="4776788"/>
            <a:ext cx="1785937" cy="1555750"/>
          </a:xfrm>
          <a:prstGeom prst="rect">
            <a:avLst/>
          </a:prstGeom>
          <a:noFill/>
          <a:ln w="9525">
            <a:noFill/>
            <a:miter lim="800000"/>
            <a:headEnd/>
            <a:tailEnd/>
          </a:ln>
        </p:spPr>
      </p:pic>
      <p:sp>
        <p:nvSpPr>
          <p:cNvPr id="14" name="מלבן 13"/>
          <p:cNvSpPr/>
          <p:nvPr/>
        </p:nvSpPr>
        <p:spPr>
          <a:xfrm>
            <a:off x="250825" y="765175"/>
            <a:ext cx="8353425" cy="2663825"/>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5"/>
              </a:buBlip>
              <a:defRPr/>
            </a:pPr>
            <a:endParaRPr lang="he-IL" sz="1200" dirty="0">
              <a:solidFill>
                <a:schemeClr val="tx1"/>
              </a:solidFill>
            </a:endParaRPr>
          </a:p>
        </p:txBody>
      </p:sp>
      <p:sp>
        <p:nvSpPr>
          <p:cNvPr id="4" name="Rectangle 3"/>
          <p:cNvSpPr/>
          <p:nvPr/>
        </p:nvSpPr>
        <p:spPr>
          <a:xfrm>
            <a:off x="231775" y="500063"/>
            <a:ext cx="8215313" cy="46037"/>
          </a:xfrm>
          <a:prstGeom prst="rect">
            <a:avLst/>
          </a:prstGeom>
          <a:blipFill dpi="0" rotWithShape="1">
            <a:blip r:embed="rId6"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5" name="TextBox 4"/>
          <p:cNvSpPr txBox="1"/>
          <p:nvPr/>
        </p:nvSpPr>
        <p:spPr>
          <a:xfrm>
            <a:off x="357188" y="142875"/>
            <a:ext cx="8143875" cy="427038"/>
          </a:xfrm>
          <a:prstGeom prst="rect">
            <a:avLst/>
          </a:prstGeom>
          <a:noFill/>
          <a:ln w="19050">
            <a:noFill/>
          </a:ln>
          <a:effectLst>
            <a:outerShdw sx="102000" sy="102000" algn="tl" rotWithShape="0">
              <a:schemeClr val="bg1">
                <a:lumMod val="65000"/>
                <a:alpha val="0"/>
              </a:schemeClr>
            </a:outerShdw>
          </a:effectLst>
        </p:spPr>
        <p:txBody>
          <a:bodyPr>
            <a:spAutoFit/>
          </a:bodyPr>
          <a:lstStyle/>
          <a:p>
            <a:r>
              <a:rPr lang="ar-SA" sz="2200" b="1">
                <a:solidFill>
                  <a:srgbClr val="FF6600"/>
                </a:solidFill>
                <a:cs typeface="Traditional Arabic" pitchFamily="2" charset="-78"/>
              </a:rPr>
              <a:t>قطبية الجزيئات</a:t>
            </a:r>
            <a:endParaRPr lang="he-IL" sz="2200" b="1">
              <a:solidFill>
                <a:srgbClr val="FF6600"/>
              </a:solidFill>
              <a:cs typeface="Traditional Arabic" pitchFamily="2" charset="-78"/>
            </a:endParaRPr>
          </a:p>
        </p:txBody>
      </p:sp>
      <p:sp>
        <p:nvSpPr>
          <p:cNvPr id="26" name="TextBox 25"/>
          <p:cNvSpPr txBox="1"/>
          <p:nvPr/>
        </p:nvSpPr>
        <p:spPr>
          <a:xfrm>
            <a:off x="468313" y="571500"/>
            <a:ext cx="8104187" cy="3721100"/>
          </a:xfrm>
          <a:prstGeom prst="rect">
            <a:avLst/>
          </a:prstGeom>
          <a:noFill/>
          <a:ln w="22225">
            <a:noFill/>
          </a:ln>
          <a:effectLst>
            <a:outerShdw sx="101000" sy="101000" algn="ctr" rotWithShape="0">
              <a:schemeClr val="bg1">
                <a:lumMod val="75000"/>
              </a:schemeClr>
            </a:outerShdw>
          </a:effectLst>
        </p:spPr>
        <p:txBody>
          <a:bodyPr/>
          <a:lstStyle/>
          <a:p>
            <a:r>
              <a:rPr lang="ar-SA" sz="2200" b="1" dirty="0">
                <a:solidFill>
                  <a:srgbClr val="FF6600"/>
                </a:solidFill>
                <a:cs typeface="Traditional Arabic" pitchFamily="2" charset="-78"/>
              </a:rPr>
              <a:t>قطبية الجزيء</a:t>
            </a:r>
            <a:r>
              <a:rPr lang="he-IL" sz="2200" b="1" dirty="0">
                <a:solidFill>
                  <a:srgbClr val="FF6600"/>
                </a:solidFill>
                <a:cs typeface="Traditional Arabic" pitchFamily="2" charset="-78"/>
              </a:rPr>
              <a:t> </a:t>
            </a:r>
            <a:r>
              <a:rPr lang="ar-SA" sz="2200" dirty="0">
                <a:cs typeface="Traditional Arabic" pitchFamily="2" charset="-78"/>
              </a:rPr>
              <a:t>هي توزيع غير متساوٍ للشحنة الكهربائية في الجزيء. يُشار إلى القطبين اللذين يتكوّنان </a:t>
            </a:r>
          </a:p>
          <a:p>
            <a:r>
              <a:rPr lang="ar-SA" sz="2200" dirty="0" err="1">
                <a:cs typeface="Traditional Arabic" pitchFamily="2" charset="-78"/>
              </a:rPr>
              <a:t>بـِ</a:t>
            </a:r>
            <a:r>
              <a:rPr lang="ar-SA" dirty="0"/>
              <a:t> </a:t>
            </a:r>
            <a:r>
              <a:rPr lang="he-IL" dirty="0"/>
              <a:t> </a:t>
            </a:r>
            <a:r>
              <a:rPr lang="en-US" dirty="0">
                <a:latin typeface="Symbol" pitchFamily="18" charset="2"/>
              </a:rPr>
              <a:t>d</a:t>
            </a:r>
            <a:r>
              <a:rPr lang="en-US" dirty="0"/>
              <a:t>-</a:t>
            </a:r>
            <a:r>
              <a:rPr lang="he-IL" dirty="0"/>
              <a:t> </a:t>
            </a:r>
            <a:r>
              <a:rPr lang="ar-SA" dirty="0"/>
              <a:t>وَ</a:t>
            </a:r>
            <a:r>
              <a:rPr lang="he-IL" dirty="0"/>
              <a:t> </a:t>
            </a:r>
            <a:r>
              <a:rPr lang="en-US" dirty="0">
                <a:latin typeface="Symbol" pitchFamily="18" charset="2"/>
              </a:rPr>
              <a:t>d</a:t>
            </a:r>
            <a:r>
              <a:rPr lang="en-US" dirty="0"/>
              <a:t>+</a:t>
            </a:r>
            <a:r>
              <a:rPr lang="he-IL" dirty="0"/>
              <a:t>.</a:t>
            </a:r>
          </a:p>
          <a:p>
            <a:endParaRPr lang="he-IL" b="1" dirty="0">
              <a:solidFill>
                <a:srgbClr val="FF6600"/>
              </a:solidFill>
            </a:endParaRPr>
          </a:p>
          <a:p>
            <a:r>
              <a:rPr lang="ar-SA" sz="2200" b="1" dirty="0">
                <a:solidFill>
                  <a:srgbClr val="FF6600"/>
                </a:solidFill>
                <a:cs typeface="Traditional Arabic" pitchFamily="2" charset="-78"/>
              </a:rPr>
              <a:t>تنبع قطبية الجزيء من عدم تماثل في مبنى الجزيء:</a:t>
            </a:r>
            <a:r>
              <a:rPr lang="he-IL" sz="2200" b="1" dirty="0">
                <a:solidFill>
                  <a:srgbClr val="FF6600"/>
                </a:solidFill>
                <a:cs typeface="Traditional Arabic" pitchFamily="2" charset="-78"/>
              </a:rPr>
              <a:t> </a:t>
            </a:r>
          </a:p>
          <a:p>
            <a:r>
              <a:rPr lang="ar-SA" sz="2200" dirty="0">
                <a:cs typeface="Traditional Arabic" pitchFamily="2" charset="-78"/>
              </a:rPr>
              <a:t>أ</a:t>
            </a:r>
            <a:r>
              <a:rPr lang="he-IL" sz="2200" dirty="0">
                <a:cs typeface="Traditional Arabic" pitchFamily="2" charset="-78"/>
              </a:rPr>
              <a:t>. </a:t>
            </a:r>
            <a:r>
              <a:rPr lang="ar-SA" sz="2200" b="1" u="sng" dirty="0">
                <a:cs typeface="Traditional Arabic" pitchFamily="2" charset="-78"/>
              </a:rPr>
              <a:t>تماثل المبنى الفراغي للجزيء:</a:t>
            </a:r>
            <a:r>
              <a:rPr lang="he-IL" sz="2200" b="1" u="sng" dirty="0">
                <a:cs typeface="Traditional Arabic" pitchFamily="2" charset="-78"/>
              </a:rPr>
              <a:t>  </a:t>
            </a:r>
            <a:r>
              <a:rPr lang="en-US" sz="2200" dirty="0">
                <a:cs typeface="Traditional Arabic" pitchFamily="2" charset="-78"/>
              </a:rPr>
              <a:t/>
            </a:r>
            <a:br>
              <a:rPr lang="en-US" sz="2200" dirty="0">
                <a:cs typeface="Traditional Arabic" pitchFamily="2" charset="-78"/>
              </a:rPr>
            </a:br>
            <a:r>
              <a:rPr lang="he-IL" sz="2200" dirty="0">
                <a:cs typeface="Traditional Arabic" pitchFamily="2" charset="-78"/>
              </a:rPr>
              <a:t>    </a:t>
            </a:r>
            <a:r>
              <a:rPr lang="ar-SA" sz="2200" dirty="0">
                <a:cs typeface="Traditional Arabic" pitchFamily="2" charset="-78"/>
              </a:rPr>
              <a:t>عندما يكون مبنى الجزيء غير متماثل، يكون الجزيء قطبيًا.</a:t>
            </a:r>
            <a:r>
              <a:rPr lang="he-IL" sz="2200" dirty="0">
                <a:cs typeface="Traditional Arabic" pitchFamily="2" charset="-78"/>
              </a:rPr>
              <a:t> </a:t>
            </a:r>
          </a:p>
          <a:p>
            <a:r>
              <a:rPr lang="he-IL" sz="2200" dirty="0">
                <a:cs typeface="Traditional Arabic" pitchFamily="2" charset="-78"/>
              </a:rPr>
              <a:t>    </a:t>
            </a:r>
            <a:r>
              <a:rPr lang="ar-SA" sz="2200" dirty="0">
                <a:cs typeface="Traditional Arabic" pitchFamily="2" charset="-78"/>
              </a:rPr>
              <a:t>عندما يكون المبنى متماثلاً يكون الجزيء ليس قطبيًا.</a:t>
            </a:r>
            <a:endParaRPr lang="he-IL" sz="2200" dirty="0">
              <a:cs typeface="Traditional Arabic" pitchFamily="2" charset="-78"/>
            </a:endParaRPr>
          </a:p>
          <a:p>
            <a:r>
              <a:rPr lang="ar-SA" sz="2200" dirty="0">
                <a:cs typeface="Traditional Arabic" pitchFamily="2" charset="-78"/>
              </a:rPr>
              <a:t>ب</a:t>
            </a:r>
            <a:r>
              <a:rPr lang="he-IL" sz="2200" dirty="0">
                <a:cs typeface="Traditional Arabic" pitchFamily="2" charset="-78"/>
              </a:rPr>
              <a:t>. </a:t>
            </a:r>
            <a:r>
              <a:rPr lang="ar-SA" sz="2200" b="1" u="sng" dirty="0">
                <a:cs typeface="Traditional Arabic" pitchFamily="2" charset="-78"/>
              </a:rPr>
              <a:t>قطبية الأربطة</a:t>
            </a:r>
            <a:r>
              <a:rPr lang="he-IL" sz="2200" b="1" u="sng" dirty="0">
                <a:cs typeface="Traditional Arabic" pitchFamily="2" charset="-78"/>
              </a:rPr>
              <a:t>:</a:t>
            </a:r>
            <a:r>
              <a:rPr lang="en-US" sz="2200" dirty="0">
                <a:cs typeface="Traditional Arabic" pitchFamily="2" charset="-78"/>
              </a:rPr>
              <a:t/>
            </a:r>
            <a:br>
              <a:rPr lang="en-US" sz="2200" dirty="0">
                <a:cs typeface="Traditional Arabic" pitchFamily="2" charset="-78"/>
              </a:rPr>
            </a:br>
            <a:r>
              <a:rPr lang="he-IL" sz="2200" dirty="0">
                <a:cs typeface="Traditional Arabic" pitchFamily="2" charset="-78"/>
              </a:rPr>
              <a:t>    </a:t>
            </a:r>
            <a:r>
              <a:rPr lang="ar-SA" sz="2200" dirty="0">
                <a:cs typeface="Traditional Arabic" pitchFamily="2" charset="-78"/>
              </a:rPr>
              <a:t>مدى قطبية الأربطة يساهم في قطبية الجزيء.</a:t>
            </a:r>
            <a:r>
              <a:rPr lang="he-IL" sz="2200" dirty="0">
                <a:cs typeface="Traditional Arabic" pitchFamily="2" charset="-78"/>
              </a:rPr>
              <a:t> </a:t>
            </a:r>
          </a:p>
          <a:p>
            <a:r>
              <a:rPr lang="he-IL" sz="2200" dirty="0">
                <a:cs typeface="Traditional Arabic" pitchFamily="2" charset="-78"/>
              </a:rPr>
              <a:t>    </a:t>
            </a:r>
            <a:r>
              <a:rPr lang="ar-SA" sz="2200" dirty="0">
                <a:cs typeface="Traditional Arabic" pitchFamily="2" charset="-78"/>
              </a:rPr>
              <a:t>كلّما كانت الأربطة أكثر قطبية، كان الجزيء غير المتماثل أكثر قطبية.</a:t>
            </a:r>
            <a:r>
              <a:rPr lang="en-US" sz="2200" dirty="0">
                <a:cs typeface="Traditional Arabic" pitchFamily="2" charset="-78"/>
              </a:rPr>
              <a:t/>
            </a:r>
            <a:br>
              <a:rPr lang="en-US" sz="2200" dirty="0">
                <a:cs typeface="Traditional Arabic" pitchFamily="2" charset="-78"/>
              </a:rPr>
            </a:br>
            <a:r>
              <a:rPr lang="he-IL" sz="2200" dirty="0">
                <a:solidFill>
                  <a:srgbClr val="FF6600"/>
                </a:solidFill>
                <a:cs typeface="Traditional Arabic" pitchFamily="2" charset="-78"/>
              </a:rPr>
              <a:t>    </a:t>
            </a:r>
            <a:r>
              <a:rPr lang="ar-SA" sz="2200" b="1" dirty="0">
                <a:solidFill>
                  <a:srgbClr val="FF6600"/>
                </a:solidFill>
                <a:cs typeface="Traditional Arabic" pitchFamily="2" charset="-78"/>
              </a:rPr>
              <a:t>مثال</a:t>
            </a:r>
            <a:r>
              <a:rPr lang="he-IL" sz="2200" b="1" dirty="0">
                <a:solidFill>
                  <a:srgbClr val="FF6600"/>
                </a:solidFill>
                <a:cs typeface="Traditional Arabic" pitchFamily="2" charset="-78"/>
              </a:rPr>
              <a:t>:</a:t>
            </a:r>
            <a:r>
              <a:rPr lang="he-IL" sz="2200" dirty="0">
                <a:solidFill>
                  <a:srgbClr val="FF6600"/>
                </a:solidFill>
                <a:cs typeface="Traditional Arabic" pitchFamily="2" charset="-78"/>
              </a:rPr>
              <a:t> </a:t>
            </a:r>
            <a:r>
              <a:rPr lang="ar-SA" sz="2200" dirty="0">
                <a:cs typeface="Traditional Arabic" pitchFamily="2" charset="-78"/>
              </a:rPr>
              <a:t>الجزيء</a:t>
            </a:r>
            <a:r>
              <a:rPr lang="he-IL" sz="2200" dirty="0">
                <a:cs typeface="Traditional Arabic" pitchFamily="2" charset="-78"/>
              </a:rPr>
              <a:t> </a:t>
            </a:r>
            <a:r>
              <a:rPr lang="en-US" sz="2200" b="1" dirty="0">
                <a:solidFill>
                  <a:srgbClr val="FF6600"/>
                </a:solidFill>
                <a:cs typeface="Traditional Arabic" pitchFamily="2" charset="-78"/>
              </a:rPr>
              <a:t>:</a:t>
            </a:r>
            <a:r>
              <a:rPr lang="en-US" b="1" dirty="0">
                <a:solidFill>
                  <a:srgbClr val="FF6600"/>
                </a:solidFill>
                <a:latin typeface="Times New Roman" pitchFamily="18" charset="0"/>
                <a:cs typeface="Times New Roman" pitchFamily="18" charset="0"/>
              </a:rPr>
              <a:t>PH</a:t>
            </a:r>
            <a:r>
              <a:rPr lang="en-US" b="1" baseline="-25000" dirty="0">
                <a:solidFill>
                  <a:srgbClr val="FF6600"/>
                </a:solidFill>
                <a:latin typeface="Times New Roman" pitchFamily="18" charset="0"/>
                <a:cs typeface="Times New Roman" pitchFamily="18" charset="0"/>
              </a:rPr>
              <a:t>3</a:t>
            </a:r>
            <a:r>
              <a:rPr lang="he-IL" sz="2200" dirty="0">
                <a:solidFill>
                  <a:srgbClr val="FF6600"/>
                </a:solidFill>
                <a:cs typeface="Traditional Arabic" pitchFamily="2" charset="-78"/>
              </a:rPr>
              <a:t> </a:t>
            </a:r>
            <a:r>
              <a:rPr lang="ar-SA" sz="2200" dirty="0">
                <a:cs typeface="Traditional Arabic" pitchFamily="2" charset="-78"/>
              </a:rPr>
              <a:t>رغم كون الأربطة غير قطبية، إلاّ أنّ الجزيء قطبي بمدى قليل.</a:t>
            </a:r>
            <a:r>
              <a:rPr lang="he-IL" sz="2200" dirty="0">
                <a:cs typeface="Traditional Arabic" pitchFamily="2" charset="-78"/>
              </a:rPr>
              <a:t> </a:t>
            </a:r>
            <a:r>
              <a:rPr lang="en-US" sz="2200" dirty="0">
                <a:cs typeface="Traditional Arabic" pitchFamily="2" charset="-78"/>
              </a:rPr>
              <a:t/>
            </a:r>
            <a:br>
              <a:rPr lang="en-US" sz="2200" dirty="0">
                <a:cs typeface="Traditional Arabic" pitchFamily="2" charset="-78"/>
              </a:rPr>
            </a:br>
            <a:r>
              <a:rPr lang="he-IL" sz="2200" dirty="0">
                <a:cs typeface="Traditional Arabic" pitchFamily="2" charset="-78"/>
              </a:rPr>
              <a:t>    </a:t>
            </a:r>
            <a:r>
              <a:rPr lang="ar-SA" sz="2200" dirty="0">
                <a:cs typeface="Traditional Arabic" pitchFamily="2" charset="-78"/>
              </a:rPr>
              <a:t>وجود الإلكترونات</a:t>
            </a:r>
            <a:r>
              <a:rPr lang="ar-SA" sz="2200" dirty="0">
                <a:solidFill>
                  <a:srgbClr val="006600"/>
                </a:solidFill>
                <a:cs typeface="Traditional Arabic" pitchFamily="2" charset="-78"/>
              </a:rPr>
              <a:t> </a:t>
            </a:r>
            <a:r>
              <a:rPr lang="ar-SA" sz="2200" dirty="0" smtClean="0">
                <a:solidFill>
                  <a:srgbClr val="006600"/>
                </a:solidFill>
                <a:cs typeface="Traditional Arabic" pitchFamily="2" charset="-78"/>
              </a:rPr>
              <a:t>الغير </a:t>
            </a:r>
            <a:r>
              <a:rPr lang="ar-SA" sz="2200" dirty="0">
                <a:cs typeface="Traditional Arabic" pitchFamily="2" charset="-78"/>
              </a:rPr>
              <a:t>الرابطة على</a:t>
            </a:r>
            <a:r>
              <a:rPr lang="he-IL" sz="2200" dirty="0">
                <a:cs typeface="Traditional Arabic" pitchFamily="2" charset="-78"/>
              </a:rPr>
              <a:t> </a:t>
            </a:r>
            <a:r>
              <a:rPr lang="en-US" dirty="0">
                <a:latin typeface="Times New Roman" pitchFamily="18" charset="0"/>
                <a:cs typeface="Times New Roman" pitchFamily="18" charset="0"/>
              </a:rPr>
              <a:t>P</a:t>
            </a:r>
            <a:r>
              <a:rPr lang="he-IL" sz="2200" dirty="0">
                <a:cs typeface="Traditional Arabic" pitchFamily="2" charset="-78"/>
              </a:rPr>
              <a:t> </a:t>
            </a:r>
            <a:r>
              <a:rPr lang="ar-SA" sz="2200" dirty="0">
                <a:cs typeface="Traditional Arabic" pitchFamily="2" charset="-78"/>
              </a:rPr>
              <a:t>يكوّن عليه شحنة جزئية سالبة.</a:t>
            </a:r>
            <a:r>
              <a:rPr lang="he-IL" sz="2200" dirty="0">
                <a:cs typeface="Traditional Arabic" pitchFamily="2" charset="-78"/>
              </a:rPr>
              <a:t> </a:t>
            </a:r>
            <a:r>
              <a:rPr lang="en-US" sz="2200" dirty="0">
                <a:cs typeface="Traditional Arabic" pitchFamily="2" charset="-78"/>
              </a:rPr>
              <a:t/>
            </a:r>
            <a:br>
              <a:rPr lang="en-US" sz="2200" dirty="0">
                <a:cs typeface="Traditional Arabic" pitchFamily="2" charset="-78"/>
              </a:rPr>
            </a:br>
            <a:r>
              <a:rPr lang="he-IL" sz="2200" dirty="0">
                <a:cs typeface="Traditional Arabic" pitchFamily="2" charset="-78"/>
              </a:rPr>
              <a:t>   </a:t>
            </a:r>
            <a:r>
              <a:rPr lang="ar-SA" sz="2200" dirty="0">
                <a:cs typeface="Traditional Arabic" pitchFamily="2" charset="-78"/>
              </a:rPr>
              <a:t>ينتج مبنى غير متماثل. القطبية منخفضة لأنّ الأربطة ليست قطبية.</a:t>
            </a:r>
            <a:endParaRPr lang="he-IL" sz="2200" baseline="-25000" dirty="0">
              <a:cs typeface="Traditional Arabic" pitchFamily="2" charset="-78"/>
            </a:endParaRPr>
          </a:p>
          <a:p>
            <a:endParaRPr lang="he-IL" sz="2200" b="1" dirty="0">
              <a:solidFill>
                <a:srgbClr val="FF6600"/>
              </a:solidFill>
              <a:cs typeface="Traditional Arabic" pitchFamily="2" charset="-78"/>
            </a:endParaRPr>
          </a:p>
          <a:p>
            <a:r>
              <a:rPr lang="he-IL" dirty="0"/>
              <a:t> </a:t>
            </a:r>
          </a:p>
          <a:p>
            <a:endParaRPr lang="he-IL" dirty="0"/>
          </a:p>
          <a:p>
            <a:endParaRPr lang="he-IL" dirty="0">
              <a:solidFill>
                <a:srgbClr val="7F7F7F"/>
              </a:solidFill>
            </a:endParaRPr>
          </a:p>
        </p:txBody>
      </p:sp>
      <p:sp>
        <p:nvSpPr>
          <p:cNvPr id="18438" name="Slide Number Placeholder 6"/>
          <p:cNvSpPr>
            <a:spLocks noGrp="1"/>
          </p:cNvSpPr>
          <p:nvPr>
            <p:ph type="sldNum" sz="quarter" idx="10"/>
          </p:nvPr>
        </p:nvSpPr>
        <p:spPr bwMode="auto">
          <a:xfrm>
            <a:off x="457200" y="6564313"/>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C1E26D0E-E93B-42A8-8A20-21897BE78ECE}" type="slidenum">
              <a:rPr lang="he-IL"/>
              <a:pPr>
                <a:defRPr/>
              </a:pPr>
              <a:t>15</a:t>
            </a:fld>
            <a:endParaRPr lang="he-IL"/>
          </a:p>
        </p:txBody>
      </p:sp>
      <p:grpSp>
        <p:nvGrpSpPr>
          <p:cNvPr id="22536" name="קבוצה 7"/>
          <p:cNvGrpSpPr>
            <a:grpSpLocks/>
          </p:cNvGrpSpPr>
          <p:nvPr/>
        </p:nvGrpSpPr>
        <p:grpSpPr bwMode="auto">
          <a:xfrm>
            <a:off x="6372225" y="5280025"/>
            <a:ext cx="2016125" cy="647700"/>
            <a:chOff x="34982" y="548680"/>
            <a:chExt cx="2016738" cy="646331"/>
          </a:xfrm>
        </p:grpSpPr>
        <p:sp>
          <p:nvSpPr>
            <p:cNvPr id="22556" name="TextBox 10"/>
            <p:cNvSpPr txBox="1">
              <a:spLocks noChangeArrowheads="1"/>
            </p:cNvSpPr>
            <p:nvPr/>
          </p:nvSpPr>
          <p:spPr bwMode="auto">
            <a:xfrm>
              <a:off x="34982" y="548680"/>
              <a:ext cx="576064" cy="646331"/>
            </a:xfrm>
            <a:prstGeom prst="rect">
              <a:avLst/>
            </a:prstGeom>
            <a:noFill/>
            <a:ln w="9525">
              <a:noFill/>
              <a:miter lim="800000"/>
              <a:headEnd/>
              <a:tailEnd/>
            </a:ln>
          </p:spPr>
          <p:txBody>
            <a:bodyPr>
              <a:spAutoFit/>
            </a:bodyPr>
            <a:lstStyle/>
            <a:p>
              <a:pPr algn="l" rtl="0"/>
              <a:r>
                <a:rPr lang="he-IL"/>
                <a:t>- </a:t>
              </a:r>
              <a:r>
                <a:rPr lang="el-GR"/>
                <a:t>δ</a:t>
              </a:r>
              <a:r>
                <a:rPr lang="he-IL"/>
                <a:t> </a:t>
              </a:r>
            </a:p>
            <a:p>
              <a:pPr algn="l" rtl="0"/>
              <a:endParaRPr lang="he-IL"/>
            </a:p>
          </p:txBody>
        </p:sp>
        <p:sp>
          <p:nvSpPr>
            <p:cNvPr id="22557" name="TextBox 11"/>
            <p:cNvSpPr txBox="1">
              <a:spLocks noChangeArrowheads="1"/>
            </p:cNvSpPr>
            <p:nvPr/>
          </p:nvSpPr>
          <p:spPr bwMode="auto">
            <a:xfrm>
              <a:off x="1547665" y="613435"/>
              <a:ext cx="504055" cy="523220"/>
            </a:xfrm>
            <a:prstGeom prst="rect">
              <a:avLst/>
            </a:prstGeom>
            <a:noFill/>
            <a:ln w="9525">
              <a:noFill/>
              <a:miter lim="800000"/>
              <a:headEnd/>
              <a:tailEnd/>
            </a:ln>
          </p:spPr>
          <p:txBody>
            <a:bodyPr>
              <a:spAutoFit/>
            </a:bodyPr>
            <a:lstStyle/>
            <a:p>
              <a:pPr algn="l" rtl="0"/>
              <a:r>
                <a:rPr lang="he-IL" sz="1400"/>
                <a:t>+ </a:t>
              </a:r>
              <a:r>
                <a:rPr lang="el-GR" sz="1400"/>
                <a:t>δ</a:t>
              </a:r>
              <a:r>
                <a:rPr lang="he-IL" sz="1400"/>
                <a:t> </a:t>
              </a:r>
            </a:p>
            <a:p>
              <a:pPr algn="l" rtl="0"/>
              <a:endParaRPr lang="he-IL" sz="1400"/>
            </a:p>
          </p:txBody>
        </p:sp>
        <p:sp>
          <p:nvSpPr>
            <p:cNvPr id="13" name="TextBox 12"/>
            <p:cNvSpPr txBox="1"/>
            <p:nvPr/>
          </p:nvSpPr>
          <p:spPr>
            <a:xfrm>
              <a:off x="322407" y="580363"/>
              <a:ext cx="1440300" cy="400789"/>
            </a:xfrm>
            <a:prstGeom prst="rect">
              <a:avLst/>
            </a:prstGeom>
            <a:noFill/>
          </p:spPr>
          <p:txBody>
            <a:bodyPr rtlCol="1">
              <a:spAutoFit/>
            </a:bodyPr>
            <a:lstStyle/>
            <a:p>
              <a:pPr algn="ctr" rtl="0">
                <a:defRPr/>
              </a:pPr>
              <a:r>
                <a:rPr lang="en-US" sz="2000" b="1" dirty="0" err="1">
                  <a:solidFill>
                    <a:schemeClr val="tx2">
                      <a:lumMod val="60000"/>
                      <a:lumOff val="40000"/>
                    </a:schemeClr>
                  </a:solidFill>
                </a:rPr>
                <a:t>Cl</a:t>
              </a:r>
              <a:r>
                <a:rPr lang="en-US" sz="2000" b="1" dirty="0"/>
                <a:t>      </a:t>
              </a:r>
              <a:r>
                <a:rPr lang="en-US" sz="2000" b="1" dirty="0">
                  <a:solidFill>
                    <a:schemeClr val="bg1">
                      <a:lumMod val="65000"/>
                    </a:schemeClr>
                  </a:solidFill>
                </a:rPr>
                <a:t>H</a:t>
              </a:r>
              <a:endParaRPr lang="he-IL" sz="2000" b="1" dirty="0">
                <a:solidFill>
                  <a:schemeClr val="bg1">
                    <a:lumMod val="65000"/>
                  </a:schemeClr>
                </a:solidFill>
              </a:endParaRPr>
            </a:p>
          </p:txBody>
        </p:sp>
      </p:grpSp>
      <p:grpSp>
        <p:nvGrpSpPr>
          <p:cNvPr id="22537" name="קבוצה 30"/>
          <p:cNvGrpSpPr>
            <a:grpSpLocks/>
          </p:cNvGrpSpPr>
          <p:nvPr/>
        </p:nvGrpSpPr>
        <p:grpSpPr bwMode="auto">
          <a:xfrm>
            <a:off x="719138" y="4645025"/>
            <a:ext cx="1981200" cy="1998663"/>
            <a:chOff x="719064" y="4644876"/>
            <a:chExt cx="1980728" cy="1998834"/>
          </a:xfrm>
        </p:grpSpPr>
        <p:pic>
          <p:nvPicPr>
            <p:cNvPr id="40" name="Picture 23"/>
            <p:cNvPicPr>
              <a:picLocks noChangeAspect="1" noChangeArrowheads="1"/>
            </p:cNvPicPr>
            <p:nvPr/>
          </p:nvPicPr>
          <p:blipFill>
            <a:blip r:embed="rId7" cstate="print"/>
            <a:srcRect/>
            <a:stretch>
              <a:fillRect/>
            </a:stretch>
          </p:blipFill>
          <p:spPr bwMode="auto">
            <a:xfrm>
              <a:off x="719064" y="4868339"/>
              <a:ext cx="1980728" cy="1775371"/>
            </a:xfrm>
            <a:prstGeom prst="rect">
              <a:avLst/>
            </a:prstGeom>
            <a:ln>
              <a:noFill/>
            </a:ln>
            <a:effectLst>
              <a:softEdge rad="112500"/>
            </a:effectLst>
          </p:spPr>
        </p:pic>
        <p:grpSp>
          <p:nvGrpSpPr>
            <p:cNvPr id="22549" name="קבוצה 42"/>
            <p:cNvGrpSpPr>
              <a:grpSpLocks/>
            </p:cNvGrpSpPr>
            <p:nvPr/>
          </p:nvGrpSpPr>
          <p:grpSpPr bwMode="auto">
            <a:xfrm>
              <a:off x="1044423" y="5049986"/>
              <a:ext cx="1383970" cy="923925"/>
              <a:chOff x="2849105" y="3718773"/>
              <a:chExt cx="2143550" cy="1337479"/>
            </a:xfrm>
          </p:grpSpPr>
          <p:sp>
            <p:nvSpPr>
              <p:cNvPr id="22552" name="TextBox 8"/>
              <p:cNvSpPr txBox="1">
                <a:spLocks noChangeArrowheads="1"/>
              </p:cNvSpPr>
              <p:nvPr/>
            </p:nvSpPr>
            <p:spPr bwMode="auto">
              <a:xfrm>
                <a:off x="3563889" y="3718773"/>
                <a:ext cx="576064" cy="935713"/>
              </a:xfrm>
              <a:prstGeom prst="rect">
                <a:avLst/>
              </a:prstGeom>
              <a:noFill/>
              <a:ln w="28575">
                <a:noFill/>
                <a:miter lim="800000"/>
                <a:headEnd/>
                <a:tailEnd/>
              </a:ln>
            </p:spPr>
            <p:txBody>
              <a:bodyPr>
                <a:spAutoFit/>
              </a:bodyPr>
              <a:lstStyle/>
              <a:p>
                <a:pPr algn="l" rtl="0"/>
                <a:r>
                  <a:rPr lang="en-US" sz="3600" b="1" dirty="0" smtClean="0"/>
                  <a:t>P</a:t>
                </a:r>
                <a:endParaRPr lang="he-IL" sz="3600" b="1" dirty="0"/>
              </a:p>
            </p:txBody>
          </p:sp>
          <p:cxnSp>
            <p:nvCxnSpPr>
              <p:cNvPr id="43" name="מחבר ישר 42"/>
              <p:cNvCxnSpPr/>
              <p:nvPr/>
            </p:nvCxnSpPr>
            <p:spPr>
              <a:xfrm>
                <a:off x="4193741" y="4056239"/>
                <a:ext cx="798914" cy="5033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מחבר ישר 43"/>
              <p:cNvCxnSpPr/>
              <p:nvPr/>
            </p:nvCxnSpPr>
            <p:spPr>
              <a:xfrm rot="10800000" flipV="1">
                <a:off x="2849105" y="4005677"/>
                <a:ext cx="791540" cy="432075"/>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5" name="משולש שווה שוקיים 44"/>
              <p:cNvSpPr/>
              <p:nvPr/>
            </p:nvSpPr>
            <p:spPr>
              <a:xfrm rot="19598481">
                <a:off x="3562022" y="4484133"/>
                <a:ext cx="261693" cy="572119"/>
              </a:xfrm>
              <a:prstGeom prst="triangle">
                <a:avLst/>
              </a:prstGeom>
              <a:solidFill>
                <a:schemeClr val="tx1"/>
              </a:solidFill>
              <a:ln>
                <a:noFill/>
              </a:ln>
              <a:scene3d>
                <a:camera prst="orthographicFront">
                  <a:rot lat="0" lon="3000000" rev="189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flatTx/>
              </a:bodyPr>
              <a:lstStyle/>
              <a:p>
                <a:pPr algn="ctr" rtl="0">
                  <a:defRPr/>
                </a:pPr>
                <a:endParaRPr lang="he-IL"/>
              </a:p>
            </p:txBody>
          </p:sp>
        </p:grpSp>
        <p:sp>
          <p:nvSpPr>
            <p:cNvPr id="22550" name="מלבן 36"/>
            <p:cNvSpPr>
              <a:spLocks noChangeArrowheads="1"/>
            </p:cNvSpPr>
            <p:nvPr/>
          </p:nvSpPr>
          <p:spPr bwMode="auto">
            <a:xfrm>
              <a:off x="1476375" y="4644876"/>
              <a:ext cx="454025" cy="368300"/>
            </a:xfrm>
            <a:prstGeom prst="rect">
              <a:avLst/>
            </a:prstGeom>
            <a:noFill/>
            <a:ln w="9525">
              <a:noFill/>
              <a:miter lim="800000"/>
              <a:headEnd/>
              <a:tailEnd/>
            </a:ln>
          </p:spPr>
          <p:txBody>
            <a:bodyPr wrap="none">
              <a:spAutoFit/>
            </a:bodyPr>
            <a:lstStyle/>
            <a:p>
              <a:r>
                <a:rPr lang="he-IL">
                  <a:solidFill>
                    <a:srgbClr val="000000"/>
                  </a:solidFill>
                </a:rPr>
                <a:t>- </a:t>
              </a:r>
              <a:r>
                <a:rPr lang="el-GR">
                  <a:solidFill>
                    <a:srgbClr val="000000"/>
                  </a:solidFill>
                </a:rPr>
                <a:t>δ</a:t>
              </a:r>
              <a:endParaRPr lang="he-IL"/>
            </a:p>
          </p:txBody>
        </p:sp>
        <p:sp>
          <p:nvSpPr>
            <p:cNvPr id="22551" name="מלבן 37"/>
            <p:cNvSpPr>
              <a:spLocks noChangeArrowheads="1"/>
            </p:cNvSpPr>
            <p:nvPr/>
          </p:nvSpPr>
          <p:spPr bwMode="auto">
            <a:xfrm>
              <a:off x="1403350" y="6083449"/>
              <a:ext cx="511175" cy="369887"/>
            </a:xfrm>
            <a:prstGeom prst="rect">
              <a:avLst/>
            </a:prstGeom>
            <a:noFill/>
            <a:ln w="9525">
              <a:noFill/>
              <a:miter lim="800000"/>
              <a:headEnd/>
              <a:tailEnd/>
            </a:ln>
          </p:spPr>
          <p:txBody>
            <a:bodyPr wrap="none">
              <a:spAutoFit/>
            </a:bodyPr>
            <a:lstStyle/>
            <a:p>
              <a:r>
                <a:rPr lang="he-IL">
                  <a:solidFill>
                    <a:srgbClr val="000000"/>
                  </a:solidFill>
                </a:rPr>
                <a:t>+ </a:t>
              </a:r>
              <a:r>
                <a:rPr lang="el-GR">
                  <a:solidFill>
                    <a:srgbClr val="000000"/>
                  </a:solidFill>
                </a:rPr>
                <a:t>δ</a:t>
              </a:r>
              <a:endParaRPr lang="he-IL"/>
            </a:p>
          </p:txBody>
        </p:sp>
      </p:grpSp>
      <p:grpSp>
        <p:nvGrpSpPr>
          <p:cNvPr id="22538" name="קבוצה 40"/>
          <p:cNvGrpSpPr>
            <a:grpSpLocks/>
          </p:cNvGrpSpPr>
          <p:nvPr/>
        </p:nvGrpSpPr>
        <p:grpSpPr bwMode="auto">
          <a:xfrm>
            <a:off x="3348038" y="5253038"/>
            <a:ext cx="2592387" cy="646112"/>
            <a:chOff x="3347237" y="4436530"/>
            <a:chExt cx="2592387" cy="646332"/>
          </a:xfrm>
        </p:grpSpPr>
        <p:sp>
          <p:nvSpPr>
            <p:cNvPr id="22546" name="TextBox 38"/>
            <p:cNvSpPr txBox="1">
              <a:spLocks noChangeArrowheads="1"/>
            </p:cNvSpPr>
            <p:nvPr/>
          </p:nvSpPr>
          <p:spPr bwMode="auto">
            <a:xfrm>
              <a:off x="5363560" y="4436530"/>
              <a:ext cx="576064" cy="646332"/>
            </a:xfrm>
            <a:prstGeom prst="rect">
              <a:avLst/>
            </a:prstGeom>
            <a:noFill/>
            <a:ln w="9525">
              <a:noFill/>
              <a:miter lim="800000"/>
              <a:headEnd/>
              <a:tailEnd/>
            </a:ln>
          </p:spPr>
          <p:txBody>
            <a:bodyPr>
              <a:spAutoFit/>
            </a:bodyPr>
            <a:lstStyle/>
            <a:p>
              <a:pPr algn="l" rtl="0"/>
              <a:r>
                <a:rPr lang="he-IL"/>
                <a:t>- </a:t>
              </a:r>
              <a:r>
                <a:rPr lang="el-GR"/>
                <a:t>δ</a:t>
              </a:r>
              <a:r>
                <a:rPr lang="he-IL"/>
                <a:t> </a:t>
              </a:r>
            </a:p>
            <a:p>
              <a:pPr algn="l" rtl="0"/>
              <a:endParaRPr lang="he-IL"/>
            </a:p>
          </p:txBody>
        </p:sp>
        <p:sp>
          <p:nvSpPr>
            <p:cNvPr id="22547" name="TextBox 39"/>
            <p:cNvSpPr txBox="1">
              <a:spLocks noChangeArrowheads="1"/>
            </p:cNvSpPr>
            <p:nvPr/>
          </p:nvSpPr>
          <p:spPr bwMode="auto">
            <a:xfrm>
              <a:off x="3347237" y="4436530"/>
              <a:ext cx="576064" cy="646332"/>
            </a:xfrm>
            <a:prstGeom prst="rect">
              <a:avLst/>
            </a:prstGeom>
            <a:noFill/>
            <a:ln w="9525">
              <a:noFill/>
              <a:miter lim="800000"/>
              <a:headEnd/>
              <a:tailEnd/>
            </a:ln>
          </p:spPr>
          <p:txBody>
            <a:bodyPr>
              <a:spAutoFit/>
            </a:bodyPr>
            <a:lstStyle/>
            <a:p>
              <a:pPr algn="l" rtl="0"/>
              <a:r>
                <a:rPr lang="he-IL"/>
                <a:t>- </a:t>
              </a:r>
              <a:r>
                <a:rPr lang="el-GR"/>
                <a:t>δ</a:t>
              </a:r>
              <a:r>
                <a:rPr lang="he-IL"/>
                <a:t> </a:t>
              </a:r>
            </a:p>
            <a:p>
              <a:pPr algn="l" rtl="0"/>
              <a:endParaRPr lang="he-IL"/>
            </a:p>
          </p:txBody>
        </p:sp>
      </p:grpSp>
      <p:grpSp>
        <p:nvGrpSpPr>
          <p:cNvPr id="22539" name="קבוצה 77"/>
          <p:cNvGrpSpPr>
            <a:grpSpLocks/>
          </p:cNvGrpSpPr>
          <p:nvPr/>
        </p:nvGrpSpPr>
        <p:grpSpPr bwMode="auto">
          <a:xfrm>
            <a:off x="4140200" y="5181600"/>
            <a:ext cx="1014413" cy="477838"/>
            <a:chOff x="5099311" y="3845765"/>
            <a:chExt cx="1243598" cy="584233"/>
          </a:xfrm>
        </p:grpSpPr>
        <p:sp>
          <p:nvSpPr>
            <p:cNvPr id="47" name="TextBox 46"/>
            <p:cNvSpPr txBox="1"/>
            <p:nvPr/>
          </p:nvSpPr>
          <p:spPr>
            <a:xfrm>
              <a:off x="5451567" y="3845765"/>
              <a:ext cx="288032" cy="584233"/>
            </a:xfrm>
            <a:prstGeom prst="rect">
              <a:avLst/>
            </a:prstGeom>
            <a:noFill/>
            <a:ln>
              <a:noFill/>
            </a:ln>
          </p:spPr>
          <p:txBody>
            <a:bodyPr rtlCol="1">
              <a:spAutoFit/>
            </a:bodyPr>
            <a:lstStyle/>
            <a:p>
              <a:pPr algn="l" rtl="0">
                <a:defRPr/>
              </a:pPr>
              <a:r>
                <a:rPr lang="en-US" sz="3200" b="1" dirty="0">
                  <a:solidFill>
                    <a:schemeClr val="bg1">
                      <a:lumMod val="75000"/>
                    </a:schemeClr>
                  </a:solidFill>
                </a:rPr>
                <a:t>C</a:t>
              </a:r>
              <a:endParaRPr lang="he-IL" sz="3200" b="1" dirty="0">
                <a:solidFill>
                  <a:schemeClr val="bg1">
                    <a:lumMod val="75000"/>
                  </a:schemeClr>
                </a:solidFill>
              </a:endParaRPr>
            </a:p>
          </p:txBody>
        </p:sp>
        <p:cxnSp>
          <p:nvCxnSpPr>
            <p:cNvPr id="48" name="מחבר ישר 47"/>
            <p:cNvCxnSpPr/>
            <p:nvPr/>
          </p:nvCxnSpPr>
          <p:spPr>
            <a:xfrm rot="10800000">
              <a:off x="5982868" y="4212609"/>
              <a:ext cx="360041"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9" name="מחבר ישר 48"/>
            <p:cNvCxnSpPr/>
            <p:nvPr/>
          </p:nvCxnSpPr>
          <p:spPr>
            <a:xfrm rot="10800000" flipV="1">
              <a:off x="5982868" y="4140793"/>
              <a:ext cx="360041"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0" name="מחבר ישר 49"/>
            <p:cNvCxnSpPr/>
            <p:nvPr/>
          </p:nvCxnSpPr>
          <p:spPr>
            <a:xfrm rot="10800000">
              <a:off x="5099311" y="4212609"/>
              <a:ext cx="358094"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1" name="מחבר ישר 50"/>
            <p:cNvCxnSpPr/>
            <p:nvPr/>
          </p:nvCxnSpPr>
          <p:spPr>
            <a:xfrm rot="10800000" flipV="1">
              <a:off x="5101258" y="4138852"/>
              <a:ext cx="358094"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cxnSp>
        <p:nvCxnSpPr>
          <p:cNvPr id="53" name="מחבר ישר 52"/>
          <p:cNvCxnSpPr/>
          <p:nvPr/>
        </p:nvCxnSpPr>
        <p:spPr>
          <a:xfrm>
            <a:off x="7235825" y="5497513"/>
            <a:ext cx="28892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775"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sz="1600"/>
          </a:p>
        </p:txBody>
      </p:sp>
      <p:sp>
        <p:nvSpPr>
          <p:cNvPr id="5" name="TextBox 4"/>
          <p:cNvSpPr txBox="1"/>
          <p:nvPr/>
        </p:nvSpPr>
        <p:spPr>
          <a:xfrm>
            <a:off x="357188" y="142875"/>
            <a:ext cx="8143875" cy="427038"/>
          </a:xfrm>
          <a:prstGeom prst="rect">
            <a:avLst/>
          </a:prstGeom>
          <a:noFill/>
          <a:ln w="19050">
            <a:noFill/>
          </a:ln>
          <a:effectLst>
            <a:outerShdw sx="102000" sy="102000" algn="tl" rotWithShape="0">
              <a:schemeClr val="bg1">
                <a:lumMod val="65000"/>
                <a:alpha val="0"/>
              </a:schemeClr>
            </a:outerShdw>
          </a:effectLst>
        </p:spPr>
        <p:txBody>
          <a:bodyPr>
            <a:spAutoFit/>
          </a:bodyPr>
          <a:lstStyle/>
          <a:p>
            <a:r>
              <a:rPr lang="ar-SA" sz="2200" b="1">
                <a:solidFill>
                  <a:srgbClr val="FF6600"/>
                </a:solidFill>
                <a:cs typeface="Traditional Arabic" pitchFamily="2" charset="-78"/>
              </a:rPr>
              <a:t>مراحل العمل في تحديد قطبية الجزيء:</a:t>
            </a:r>
            <a:endParaRPr lang="he-IL" sz="2200" b="1">
              <a:solidFill>
                <a:srgbClr val="FF6600"/>
              </a:solidFill>
              <a:cs typeface="Traditional Arabic" pitchFamily="2" charset="-78"/>
            </a:endParaRPr>
          </a:p>
        </p:txBody>
      </p:sp>
      <p:sp>
        <p:nvSpPr>
          <p:cNvPr id="19460" name="Slide Number Placeholder 6"/>
          <p:cNvSpPr>
            <a:spLocks noGrp="1"/>
          </p:cNvSpPr>
          <p:nvPr>
            <p:ph type="sldNum" sz="quarter" idx="10"/>
          </p:nvPr>
        </p:nvSpPr>
        <p:spPr bwMode="auto">
          <a:xfrm>
            <a:off x="457200" y="6564313"/>
            <a:ext cx="2133600" cy="365125"/>
          </a:xfrm>
          <a:ln>
            <a:miter lim="800000"/>
            <a:headEnd/>
            <a:tailEnd/>
          </a:ln>
        </p:spPr>
        <p:txBody>
          <a:bodyPr vert="horz" wrap="square" lIns="91440" tIns="45720" rIns="91440" bIns="45720" numCol="1" anchor="t" anchorCtr="0" compatLnSpc="1">
            <a:prstTxWarp prst="textNoShape">
              <a:avLst/>
            </a:prstTxWarp>
          </a:bodyPr>
          <a:lstStyle/>
          <a:p>
            <a:pPr rtl="1">
              <a:defRPr/>
            </a:pPr>
            <a:fld id="{76A00461-D5BF-417A-A6D7-26F8AFB85F6D}" type="slidenum">
              <a:rPr lang="he-IL"/>
              <a:pPr rtl="1">
                <a:defRPr/>
              </a:pPr>
              <a:t>16</a:t>
            </a:fld>
            <a:endParaRPr lang="he-IL"/>
          </a:p>
        </p:txBody>
      </p:sp>
      <p:sp>
        <p:nvSpPr>
          <p:cNvPr id="7" name="מלבן 6"/>
          <p:cNvSpPr/>
          <p:nvPr/>
        </p:nvSpPr>
        <p:spPr>
          <a:xfrm>
            <a:off x="2916238" y="692150"/>
            <a:ext cx="3311525" cy="433388"/>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he-IL" sz="1600">
                <a:solidFill>
                  <a:schemeClr val="tx1"/>
                </a:solidFill>
                <a:cs typeface="Traditional Arabic" pitchFamily="2" charset="-78"/>
              </a:rPr>
              <a:t>1</a:t>
            </a:r>
            <a:r>
              <a:rPr lang="he-IL" sz="1600">
                <a:solidFill>
                  <a:schemeClr val="tx1"/>
                </a:solidFill>
              </a:rPr>
              <a:t>. </a:t>
            </a:r>
            <a:r>
              <a:rPr lang="ar-SA" sz="2000">
                <a:solidFill>
                  <a:schemeClr val="tx1"/>
                </a:solidFill>
                <a:cs typeface="Traditional Arabic" pitchFamily="2" charset="-78"/>
              </a:rPr>
              <a:t>رسم صيغة تمثيل إلكترونية</a:t>
            </a:r>
            <a:endParaRPr lang="he-IL" sz="2000">
              <a:solidFill>
                <a:schemeClr val="tx1"/>
              </a:solidFill>
              <a:cs typeface="Traditional Arabic" pitchFamily="2" charset="-78"/>
            </a:endParaRPr>
          </a:p>
        </p:txBody>
      </p:sp>
      <p:sp>
        <p:nvSpPr>
          <p:cNvPr id="11" name="מלבן 10"/>
          <p:cNvSpPr/>
          <p:nvPr/>
        </p:nvSpPr>
        <p:spPr>
          <a:xfrm>
            <a:off x="2843213" y="1628775"/>
            <a:ext cx="3357562" cy="360363"/>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he-IL" sz="1600">
                <a:solidFill>
                  <a:schemeClr val="tx1"/>
                </a:solidFill>
                <a:latin typeface="Times New Roman" pitchFamily="18" charset="0"/>
                <a:cs typeface="Times New Roman" pitchFamily="18" charset="0"/>
              </a:rPr>
              <a:t>2</a:t>
            </a:r>
            <a:r>
              <a:rPr lang="he-IL" sz="1600">
                <a:solidFill>
                  <a:schemeClr val="tx1"/>
                </a:solidFill>
              </a:rPr>
              <a:t>. </a:t>
            </a:r>
            <a:r>
              <a:rPr lang="ar-SA" sz="2000">
                <a:solidFill>
                  <a:schemeClr val="tx1"/>
                </a:solidFill>
                <a:cs typeface="Traditional Arabic" pitchFamily="2" charset="-78"/>
              </a:rPr>
              <a:t>تحديد/ الحصول على المبنى الفراغي</a:t>
            </a:r>
            <a:endParaRPr lang="he-IL" sz="2000">
              <a:solidFill>
                <a:schemeClr val="tx1"/>
              </a:solidFill>
              <a:cs typeface="Traditional Arabic" pitchFamily="2" charset="-78"/>
            </a:endParaRPr>
          </a:p>
        </p:txBody>
      </p:sp>
      <p:sp>
        <p:nvSpPr>
          <p:cNvPr id="15" name="מלבן 14"/>
          <p:cNvSpPr/>
          <p:nvPr/>
        </p:nvSpPr>
        <p:spPr>
          <a:xfrm>
            <a:off x="539750" y="5949950"/>
            <a:ext cx="5399088" cy="431800"/>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he-IL" sz="1600">
                <a:solidFill>
                  <a:schemeClr val="tx1"/>
                </a:solidFill>
                <a:latin typeface="Times New Roman" pitchFamily="18" charset="0"/>
                <a:cs typeface="Times New Roman" pitchFamily="18" charset="0"/>
              </a:rPr>
              <a:t>4</a:t>
            </a:r>
            <a:r>
              <a:rPr lang="he-IL" sz="1600">
                <a:solidFill>
                  <a:schemeClr val="tx1"/>
                </a:solidFill>
              </a:rPr>
              <a:t>. </a:t>
            </a:r>
            <a:r>
              <a:rPr lang="ar-SA" sz="2000">
                <a:solidFill>
                  <a:schemeClr val="tx1"/>
                </a:solidFill>
                <a:cs typeface="Traditional Arabic" pitchFamily="2" charset="-78"/>
              </a:rPr>
              <a:t>نحدّد أين توجد</a:t>
            </a:r>
            <a:r>
              <a:rPr lang="ar-SA" sz="1600">
                <a:solidFill>
                  <a:schemeClr val="tx1"/>
                </a:solidFill>
              </a:rPr>
              <a:t> </a:t>
            </a:r>
            <a:r>
              <a:rPr lang="he-IL" sz="1600">
                <a:solidFill>
                  <a:schemeClr val="tx1"/>
                </a:solidFill>
              </a:rPr>
              <a:t>-</a:t>
            </a:r>
            <a:r>
              <a:rPr lang="el-GR" sz="1600">
                <a:solidFill>
                  <a:schemeClr val="tx1"/>
                </a:solidFill>
              </a:rPr>
              <a:t>δ</a:t>
            </a:r>
            <a:r>
              <a:rPr lang="en-US" sz="1600">
                <a:solidFill>
                  <a:schemeClr val="tx1"/>
                </a:solidFill>
              </a:rPr>
              <a:t> </a:t>
            </a:r>
            <a:r>
              <a:rPr lang="he-IL" sz="1600">
                <a:solidFill>
                  <a:schemeClr val="tx1"/>
                </a:solidFill>
              </a:rPr>
              <a:t> </a:t>
            </a:r>
            <a:r>
              <a:rPr lang="ar-SA" sz="2000">
                <a:solidFill>
                  <a:schemeClr val="tx1"/>
                </a:solidFill>
                <a:cs typeface="Traditional Arabic" pitchFamily="2" charset="-78"/>
              </a:rPr>
              <a:t>وأين توجد</a:t>
            </a:r>
            <a:r>
              <a:rPr lang="he-IL" sz="1600">
                <a:solidFill>
                  <a:schemeClr val="tx1"/>
                </a:solidFill>
              </a:rPr>
              <a:t> +</a:t>
            </a:r>
            <a:r>
              <a:rPr lang="el-GR" sz="1600">
                <a:solidFill>
                  <a:schemeClr val="tx1"/>
                </a:solidFill>
              </a:rPr>
              <a:t>δ</a:t>
            </a:r>
            <a:r>
              <a:rPr lang="he-IL" sz="1600">
                <a:solidFill>
                  <a:schemeClr val="tx1"/>
                </a:solidFill>
              </a:rPr>
              <a:t> </a:t>
            </a:r>
            <a:r>
              <a:rPr lang="ar-SA" sz="2000">
                <a:solidFill>
                  <a:schemeClr val="tx1"/>
                </a:solidFill>
                <a:cs typeface="Traditional Arabic" pitchFamily="2" charset="-78"/>
              </a:rPr>
              <a:t>على الجزيء حسب السالبية الكهربائية</a:t>
            </a:r>
            <a:endParaRPr lang="he-IL" sz="2000">
              <a:solidFill>
                <a:schemeClr val="tx1"/>
              </a:solidFill>
              <a:cs typeface="Traditional Arabic" pitchFamily="2" charset="-78"/>
            </a:endParaRPr>
          </a:p>
        </p:txBody>
      </p:sp>
      <p:sp>
        <p:nvSpPr>
          <p:cNvPr id="16" name="אליפסה 15"/>
          <p:cNvSpPr/>
          <p:nvPr/>
        </p:nvSpPr>
        <p:spPr>
          <a:xfrm>
            <a:off x="5292725" y="3644900"/>
            <a:ext cx="2374900" cy="1152525"/>
          </a:xfrm>
          <a:prstGeom prst="ellipse">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ar-SA" sz="2000">
                <a:solidFill>
                  <a:srgbClr val="1D4C72"/>
                </a:solidFill>
                <a:cs typeface="Traditional Arabic" pitchFamily="2" charset="-78"/>
              </a:rPr>
              <a:t>إذا كان المبنى متماثلاً، يكون الجزيء</a:t>
            </a:r>
            <a:endParaRPr lang="he-IL" sz="2000">
              <a:solidFill>
                <a:srgbClr val="1D4C72"/>
              </a:solidFill>
              <a:cs typeface="Traditional Arabic" pitchFamily="2" charset="-78"/>
            </a:endParaRPr>
          </a:p>
          <a:p>
            <a:pPr algn="ctr"/>
            <a:r>
              <a:rPr lang="ar-SA" sz="2000" b="1">
                <a:solidFill>
                  <a:srgbClr val="FF6600"/>
                </a:solidFill>
                <a:cs typeface="Traditional Arabic" pitchFamily="2" charset="-78"/>
              </a:rPr>
              <a:t>ليس قطبيًا</a:t>
            </a:r>
            <a:r>
              <a:rPr lang="he-IL" sz="1600" b="1">
                <a:solidFill>
                  <a:srgbClr val="FF6600"/>
                </a:solidFill>
              </a:rPr>
              <a:t> </a:t>
            </a:r>
          </a:p>
        </p:txBody>
      </p:sp>
      <p:sp>
        <p:nvSpPr>
          <p:cNvPr id="17" name="אליפסה 16"/>
          <p:cNvSpPr/>
          <p:nvPr/>
        </p:nvSpPr>
        <p:spPr>
          <a:xfrm>
            <a:off x="1763713" y="3644900"/>
            <a:ext cx="2857500" cy="1152525"/>
          </a:xfrm>
          <a:prstGeom prst="ellipse">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ar-SA" sz="2000">
                <a:solidFill>
                  <a:srgbClr val="1D4C72"/>
                </a:solidFill>
                <a:cs typeface="Traditional Arabic" pitchFamily="2" charset="-78"/>
              </a:rPr>
              <a:t>إذا كان المبنى غير متماثل، يكون الجزيء</a:t>
            </a:r>
            <a:endParaRPr lang="he-IL" sz="2000">
              <a:solidFill>
                <a:srgbClr val="1D4C72"/>
              </a:solidFill>
              <a:cs typeface="Traditional Arabic" pitchFamily="2" charset="-78"/>
            </a:endParaRPr>
          </a:p>
          <a:p>
            <a:pPr algn="ctr"/>
            <a:r>
              <a:rPr lang="ar-SA" sz="2000" b="1">
                <a:solidFill>
                  <a:srgbClr val="FF6600"/>
                </a:solidFill>
                <a:cs typeface="Traditional Arabic" pitchFamily="2" charset="-78"/>
              </a:rPr>
              <a:t>قطبيًا</a:t>
            </a:r>
            <a:endParaRPr lang="he-IL" sz="2000" b="1">
              <a:solidFill>
                <a:srgbClr val="FF6600"/>
              </a:solidFill>
              <a:cs typeface="Traditional Arabic" pitchFamily="2" charset="-78"/>
            </a:endParaRPr>
          </a:p>
        </p:txBody>
      </p:sp>
      <p:sp>
        <p:nvSpPr>
          <p:cNvPr id="19" name="מלבן 18"/>
          <p:cNvSpPr/>
          <p:nvPr/>
        </p:nvSpPr>
        <p:spPr>
          <a:xfrm>
            <a:off x="2987675" y="2565400"/>
            <a:ext cx="3168650" cy="431800"/>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he-IL" sz="1600">
                <a:solidFill>
                  <a:schemeClr val="tx1"/>
                </a:solidFill>
                <a:latin typeface="Times New Roman" pitchFamily="18" charset="0"/>
                <a:cs typeface="Times New Roman" pitchFamily="18" charset="0"/>
              </a:rPr>
              <a:t>3</a:t>
            </a:r>
            <a:r>
              <a:rPr lang="he-IL" sz="1600">
                <a:solidFill>
                  <a:schemeClr val="tx1"/>
                </a:solidFill>
              </a:rPr>
              <a:t>. </a:t>
            </a:r>
            <a:r>
              <a:rPr lang="ar-SA" sz="2000">
                <a:solidFill>
                  <a:schemeClr val="tx1"/>
                </a:solidFill>
                <a:cs typeface="Traditional Arabic" pitchFamily="2" charset="-78"/>
              </a:rPr>
              <a:t>فحص تماثل المبنى</a:t>
            </a:r>
            <a:endParaRPr lang="he-IL" sz="2000">
              <a:solidFill>
                <a:schemeClr val="tx1"/>
              </a:solidFill>
              <a:cs typeface="Traditional Arabic" pitchFamily="2" charset="-78"/>
            </a:endParaRPr>
          </a:p>
        </p:txBody>
      </p:sp>
      <p:cxnSp>
        <p:nvCxnSpPr>
          <p:cNvPr id="21" name="מחבר חץ ישר 20"/>
          <p:cNvCxnSpPr/>
          <p:nvPr/>
        </p:nvCxnSpPr>
        <p:spPr>
          <a:xfrm rot="5400000">
            <a:off x="4392612" y="1376363"/>
            <a:ext cx="360363" cy="1588"/>
          </a:xfrm>
          <a:prstGeom prst="straightConnector1">
            <a:avLst/>
          </a:prstGeom>
          <a:ln w="12700">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9" name="מחבר חץ ישר 28"/>
          <p:cNvCxnSpPr>
            <a:stCxn id="19" idx="2"/>
            <a:endCxn id="16" idx="0"/>
          </p:cNvCxnSpPr>
          <p:nvPr/>
        </p:nvCxnSpPr>
        <p:spPr>
          <a:xfrm rot="16200000" flipH="1">
            <a:off x="5202238" y="2366962"/>
            <a:ext cx="647700" cy="1908175"/>
          </a:xfrm>
          <a:prstGeom prst="straightConnector1">
            <a:avLst/>
          </a:prstGeom>
          <a:ln w="12700">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3" name="מחבר חץ ישר 32"/>
          <p:cNvCxnSpPr>
            <a:stCxn id="19" idx="2"/>
            <a:endCxn id="17" idx="0"/>
          </p:cNvCxnSpPr>
          <p:nvPr/>
        </p:nvCxnSpPr>
        <p:spPr>
          <a:xfrm rot="5400000">
            <a:off x="3558382" y="2631281"/>
            <a:ext cx="647700" cy="1379537"/>
          </a:xfrm>
          <a:prstGeom prst="straightConnector1">
            <a:avLst/>
          </a:prstGeom>
          <a:ln w="12700">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8" name="מחבר חץ ישר 37"/>
          <p:cNvCxnSpPr/>
          <p:nvPr/>
        </p:nvCxnSpPr>
        <p:spPr>
          <a:xfrm rot="16200000" flipH="1">
            <a:off x="2885282" y="5331618"/>
            <a:ext cx="647700" cy="11113"/>
          </a:xfrm>
          <a:prstGeom prst="straightConnector1">
            <a:avLst/>
          </a:prstGeom>
          <a:ln w="12700">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3" name="מחבר חץ ישר 42"/>
          <p:cNvCxnSpPr/>
          <p:nvPr/>
        </p:nvCxnSpPr>
        <p:spPr>
          <a:xfrm rot="5400000">
            <a:off x="4392612" y="2312988"/>
            <a:ext cx="360363" cy="1588"/>
          </a:xfrm>
          <a:prstGeom prst="straightConnector1">
            <a:avLst/>
          </a:prstGeom>
          <a:ln w="12700">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4591" name="מלבן 56"/>
          <p:cNvSpPr>
            <a:spLocks noChangeArrowheads="1"/>
          </p:cNvSpPr>
          <p:nvPr/>
        </p:nvSpPr>
        <p:spPr bwMode="auto">
          <a:xfrm>
            <a:off x="468313" y="4652963"/>
            <a:ext cx="1943100" cy="701675"/>
          </a:xfrm>
          <a:prstGeom prst="rect">
            <a:avLst/>
          </a:prstGeom>
          <a:noFill/>
          <a:ln w="9525">
            <a:noFill/>
            <a:miter lim="800000"/>
            <a:headEnd/>
            <a:tailEnd/>
          </a:ln>
        </p:spPr>
        <p:txBody>
          <a:bodyPr>
            <a:spAutoFit/>
          </a:bodyPr>
          <a:lstStyle/>
          <a:p>
            <a:pPr algn="ctr"/>
            <a:r>
              <a:rPr lang="ar-SA" sz="2000" b="1">
                <a:solidFill>
                  <a:srgbClr val="FF6600"/>
                </a:solidFill>
                <a:cs typeface="Traditional Arabic" pitchFamily="2" charset="-78"/>
              </a:rPr>
              <a:t>مدى قطبية الأربطة يحدّد مدى قطبية الجزيء</a:t>
            </a:r>
            <a:endParaRPr lang="he-IL" sz="2000" b="1">
              <a:solidFill>
                <a:srgbClr val="FF6600"/>
              </a:solidFill>
              <a:cs typeface="Traditional Arabic"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 name="Picture 18"/>
          <p:cNvPicPr>
            <a:picLocks noChangeAspect="1" noChangeArrowheads="1"/>
          </p:cNvPicPr>
          <p:nvPr/>
        </p:nvPicPr>
        <p:blipFill>
          <a:blip r:embed="rId2" cstate="print"/>
          <a:srcRect/>
          <a:stretch>
            <a:fillRect/>
          </a:stretch>
        </p:blipFill>
        <p:spPr bwMode="auto">
          <a:xfrm>
            <a:off x="1008112" y="3212976"/>
            <a:ext cx="1979712" cy="1582497"/>
          </a:xfrm>
          <a:prstGeom prst="rect">
            <a:avLst/>
          </a:prstGeom>
          <a:ln>
            <a:noFill/>
          </a:ln>
          <a:effectLst>
            <a:softEdge rad="112500"/>
          </a:effectLst>
        </p:spPr>
      </p:pic>
      <p:pic>
        <p:nvPicPr>
          <p:cNvPr id="85" name="Picture 48"/>
          <p:cNvPicPr>
            <a:picLocks noChangeAspect="1" noChangeArrowheads="1"/>
          </p:cNvPicPr>
          <p:nvPr/>
        </p:nvPicPr>
        <p:blipFill>
          <a:blip r:embed="rId3" cstate="print"/>
          <a:srcRect/>
          <a:stretch>
            <a:fillRect/>
          </a:stretch>
        </p:blipFill>
        <p:spPr bwMode="auto">
          <a:xfrm>
            <a:off x="5652120" y="5218759"/>
            <a:ext cx="2243537" cy="1639241"/>
          </a:xfrm>
          <a:prstGeom prst="rect">
            <a:avLst/>
          </a:prstGeom>
          <a:ln>
            <a:noFill/>
          </a:ln>
          <a:effectLst>
            <a:softEdge rad="112500"/>
          </a:effectLst>
        </p:spPr>
      </p:pic>
      <p:grpSp>
        <p:nvGrpSpPr>
          <p:cNvPr id="25603" name="קבוצה 77"/>
          <p:cNvGrpSpPr>
            <a:grpSpLocks/>
          </p:cNvGrpSpPr>
          <p:nvPr/>
        </p:nvGrpSpPr>
        <p:grpSpPr bwMode="auto">
          <a:xfrm>
            <a:off x="6221413" y="5703888"/>
            <a:ext cx="1014412" cy="477837"/>
            <a:chOff x="5099311" y="3845765"/>
            <a:chExt cx="1243598" cy="584233"/>
          </a:xfrm>
        </p:grpSpPr>
        <p:sp>
          <p:nvSpPr>
            <p:cNvPr id="87" name="TextBox 86"/>
            <p:cNvSpPr txBox="1"/>
            <p:nvPr/>
          </p:nvSpPr>
          <p:spPr>
            <a:xfrm>
              <a:off x="5451566" y="3845765"/>
              <a:ext cx="288032" cy="584233"/>
            </a:xfrm>
            <a:prstGeom prst="rect">
              <a:avLst/>
            </a:prstGeom>
            <a:noFill/>
            <a:ln>
              <a:noFill/>
            </a:ln>
          </p:spPr>
          <p:txBody>
            <a:bodyPr rtlCol="1">
              <a:spAutoFit/>
            </a:bodyPr>
            <a:lstStyle/>
            <a:p>
              <a:pPr algn="l" rtl="0">
                <a:defRPr/>
              </a:pPr>
              <a:r>
                <a:rPr lang="en-US" sz="3200" b="1" dirty="0">
                  <a:solidFill>
                    <a:schemeClr val="bg1">
                      <a:lumMod val="75000"/>
                    </a:schemeClr>
                  </a:solidFill>
                </a:rPr>
                <a:t>C</a:t>
              </a:r>
              <a:endParaRPr lang="he-IL" sz="3200" b="1" dirty="0">
                <a:solidFill>
                  <a:schemeClr val="bg1">
                    <a:lumMod val="75000"/>
                  </a:schemeClr>
                </a:solidFill>
              </a:endParaRPr>
            </a:p>
          </p:txBody>
        </p:sp>
        <p:cxnSp>
          <p:nvCxnSpPr>
            <p:cNvPr id="88" name="מחבר ישר 87"/>
            <p:cNvCxnSpPr/>
            <p:nvPr/>
          </p:nvCxnSpPr>
          <p:spPr>
            <a:xfrm rot="10800000">
              <a:off x="5982869" y="4212609"/>
              <a:ext cx="360040"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9" name="מחבר ישר 88"/>
            <p:cNvCxnSpPr/>
            <p:nvPr/>
          </p:nvCxnSpPr>
          <p:spPr>
            <a:xfrm rot="10800000" flipV="1">
              <a:off x="5982869" y="4140793"/>
              <a:ext cx="360040"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0" name="מחבר ישר 89"/>
            <p:cNvCxnSpPr/>
            <p:nvPr/>
          </p:nvCxnSpPr>
          <p:spPr>
            <a:xfrm rot="10800000">
              <a:off x="5099311" y="4212609"/>
              <a:ext cx="358094"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1" name="מחבר ישר 90"/>
            <p:cNvCxnSpPr/>
            <p:nvPr/>
          </p:nvCxnSpPr>
          <p:spPr>
            <a:xfrm rot="10800000" flipV="1">
              <a:off x="5101257" y="4138852"/>
              <a:ext cx="358094"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5604" name="קבוצה 93"/>
          <p:cNvGrpSpPr>
            <a:grpSpLocks/>
          </p:cNvGrpSpPr>
          <p:nvPr/>
        </p:nvGrpSpPr>
        <p:grpSpPr bwMode="auto">
          <a:xfrm>
            <a:off x="7019925" y="3573463"/>
            <a:ext cx="1655763" cy="1528762"/>
            <a:chOff x="2339753" y="3100212"/>
            <a:chExt cx="2232248" cy="2184917"/>
          </a:xfrm>
        </p:grpSpPr>
        <p:pic>
          <p:nvPicPr>
            <p:cNvPr id="20523" name="Picture 22"/>
            <p:cNvPicPr>
              <a:picLocks noChangeAspect="1" noChangeArrowheads="1"/>
            </p:cNvPicPr>
            <p:nvPr/>
          </p:nvPicPr>
          <p:blipFill>
            <a:blip r:embed="rId4" cstate="print"/>
            <a:srcRect/>
            <a:stretch>
              <a:fillRect/>
            </a:stretch>
          </p:blipFill>
          <p:spPr bwMode="auto">
            <a:xfrm>
              <a:off x="2339753" y="3100212"/>
              <a:ext cx="2232248" cy="2184917"/>
            </a:xfrm>
            <a:prstGeom prst="rect">
              <a:avLst/>
            </a:prstGeom>
            <a:ln>
              <a:noFill/>
            </a:ln>
            <a:effectLst>
              <a:softEdge rad="112500"/>
            </a:effectLst>
          </p:spPr>
        </p:pic>
        <p:grpSp>
          <p:nvGrpSpPr>
            <p:cNvPr id="25643" name="קבוצה 40"/>
            <p:cNvGrpSpPr>
              <a:grpSpLocks/>
            </p:cNvGrpSpPr>
            <p:nvPr/>
          </p:nvGrpSpPr>
          <p:grpSpPr bwMode="auto">
            <a:xfrm>
              <a:off x="2683176" y="3284989"/>
              <a:ext cx="1744832" cy="1641264"/>
              <a:chOff x="3331206" y="4076776"/>
              <a:chExt cx="1744220" cy="1641886"/>
            </a:xfrm>
          </p:grpSpPr>
          <p:sp>
            <p:nvSpPr>
              <p:cNvPr id="25644" name="TextBox 32"/>
              <p:cNvSpPr txBox="1">
                <a:spLocks noChangeArrowheads="1"/>
              </p:cNvSpPr>
              <p:nvPr/>
            </p:nvSpPr>
            <p:spPr bwMode="auto">
              <a:xfrm>
                <a:off x="3923928" y="4581128"/>
                <a:ext cx="576064" cy="747902"/>
              </a:xfrm>
              <a:prstGeom prst="rect">
                <a:avLst/>
              </a:prstGeom>
              <a:noFill/>
              <a:ln w="28575">
                <a:noFill/>
                <a:miter lim="800000"/>
                <a:headEnd/>
                <a:tailEnd/>
              </a:ln>
            </p:spPr>
            <p:txBody>
              <a:bodyPr>
                <a:spAutoFit/>
              </a:bodyPr>
              <a:lstStyle/>
              <a:p>
                <a:pPr algn="l" rtl="0"/>
                <a:r>
                  <a:rPr lang="en-US" sz="2800" b="1">
                    <a:solidFill>
                      <a:srgbClr val="FF6600"/>
                    </a:solidFill>
                  </a:rPr>
                  <a:t>C</a:t>
                </a:r>
                <a:endParaRPr lang="he-IL" sz="2800" b="1">
                  <a:solidFill>
                    <a:srgbClr val="FF6600"/>
                  </a:solidFill>
                </a:endParaRPr>
              </a:p>
            </p:txBody>
          </p:sp>
          <p:cxnSp>
            <p:nvCxnSpPr>
              <p:cNvPr id="103" name="מחבר ישר 102"/>
              <p:cNvCxnSpPr>
                <a:endCxn id="25644" idx="0"/>
              </p:cNvCxnSpPr>
              <p:nvPr/>
            </p:nvCxnSpPr>
            <p:spPr>
              <a:xfrm rot="16200000" flipH="1">
                <a:off x="3924438" y="4292415"/>
                <a:ext cx="503879" cy="70602"/>
              </a:xfrm>
              <a:prstGeom prst="line">
                <a:avLst/>
              </a:prstGeom>
              <a:ln w="28575">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104" name="מחבר ישר 103"/>
              <p:cNvCxnSpPr/>
              <p:nvPr/>
            </p:nvCxnSpPr>
            <p:spPr>
              <a:xfrm>
                <a:off x="4427765" y="4940543"/>
                <a:ext cx="648258" cy="215623"/>
              </a:xfrm>
              <a:prstGeom prst="line">
                <a:avLst/>
              </a:prstGeom>
              <a:ln w="28575">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109" name="מחבר ישר 108"/>
              <p:cNvCxnSpPr/>
              <p:nvPr/>
            </p:nvCxnSpPr>
            <p:spPr>
              <a:xfrm rot="10800000" flipV="1">
                <a:off x="3330218" y="4940543"/>
                <a:ext cx="686770" cy="263288"/>
              </a:xfrm>
              <a:prstGeom prst="line">
                <a:avLst/>
              </a:prstGeom>
              <a:ln w="28575">
                <a:solidFill>
                  <a:srgbClr val="FF6600"/>
                </a:solidFill>
                <a:prstDash val="sysDot"/>
              </a:ln>
            </p:spPr>
            <p:style>
              <a:lnRef idx="1">
                <a:schemeClr val="accent1"/>
              </a:lnRef>
              <a:fillRef idx="0">
                <a:schemeClr val="accent1"/>
              </a:fillRef>
              <a:effectRef idx="0">
                <a:schemeClr val="accent1"/>
              </a:effectRef>
              <a:fontRef idx="minor">
                <a:schemeClr val="tx1"/>
              </a:fontRef>
            </p:style>
          </p:cxnSp>
          <p:sp>
            <p:nvSpPr>
              <p:cNvPr id="110" name="משולש שווה שוקיים 109"/>
              <p:cNvSpPr/>
              <p:nvPr/>
            </p:nvSpPr>
            <p:spPr>
              <a:xfrm rot="18549653">
                <a:off x="4080585" y="5279566"/>
                <a:ext cx="369428" cy="508763"/>
              </a:xfrm>
              <a:prstGeom prst="triangle">
                <a:avLst/>
              </a:prstGeom>
              <a:solidFill>
                <a:srgbClr val="FF6600"/>
              </a:solidFill>
              <a:ln>
                <a:solidFill>
                  <a:srgbClr val="FF6600"/>
                </a:solidFill>
              </a:ln>
              <a:scene3d>
                <a:camera prst="orthographicFront">
                  <a:rot lat="0" lon="3000000" rev="189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flatTx/>
              </a:bodyPr>
              <a:lstStyle/>
              <a:p>
                <a:pPr algn="ctr" rtl="0">
                  <a:defRPr/>
                </a:pPr>
                <a:endParaRPr lang="he-IL"/>
              </a:p>
            </p:txBody>
          </p:sp>
        </p:grpSp>
      </p:grpSp>
      <p:sp>
        <p:nvSpPr>
          <p:cNvPr id="4" name="Rectangle 3"/>
          <p:cNvSpPr/>
          <p:nvPr/>
        </p:nvSpPr>
        <p:spPr>
          <a:xfrm>
            <a:off x="517525" y="428625"/>
            <a:ext cx="8215313" cy="46038"/>
          </a:xfrm>
          <a:prstGeom prst="rect">
            <a:avLst/>
          </a:prstGeom>
          <a:blipFill dpi="0" rotWithShape="1">
            <a:blip r:embed="rId5"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5" name="TextBox 4"/>
          <p:cNvSpPr txBox="1"/>
          <p:nvPr/>
        </p:nvSpPr>
        <p:spPr>
          <a:xfrm>
            <a:off x="642938" y="44450"/>
            <a:ext cx="8143875" cy="427038"/>
          </a:xfrm>
          <a:prstGeom prst="rect">
            <a:avLst/>
          </a:prstGeom>
          <a:noFill/>
          <a:ln w="19050">
            <a:noFill/>
          </a:ln>
          <a:effectLst>
            <a:outerShdw sx="102000" sy="102000" algn="tl" rotWithShape="0">
              <a:schemeClr val="bg1">
                <a:lumMod val="65000"/>
                <a:alpha val="0"/>
              </a:schemeClr>
            </a:outerShdw>
          </a:effectLst>
        </p:spPr>
        <p:txBody>
          <a:bodyPr>
            <a:spAutoFit/>
          </a:bodyPr>
          <a:lstStyle/>
          <a:p>
            <a:r>
              <a:rPr lang="ar-SA" sz="2200" b="1">
                <a:solidFill>
                  <a:srgbClr val="FF6600"/>
                </a:solidFill>
                <a:cs typeface="Traditional Arabic" pitchFamily="2" charset="-78"/>
              </a:rPr>
              <a:t>قطبية الجزيئات</a:t>
            </a:r>
            <a:endParaRPr lang="he-IL" sz="2200" b="1">
              <a:solidFill>
                <a:srgbClr val="FF6600"/>
              </a:solidFill>
              <a:cs typeface="Traditional Arabic" pitchFamily="2" charset="-78"/>
            </a:endParaRPr>
          </a:p>
        </p:txBody>
      </p:sp>
      <p:sp>
        <p:nvSpPr>
          <p:cNvPr id="2" name="Slide Number Placeholder 6"/>
          <p:cNvSpPr>
            <a:spLocks noGrp="1"/>
          </p:cNvSpPr>
          <p:nvPr>
            <p:ph type="sldNum" sz="quarter" idx="10"/>
          </p:nvPr>
        </p:nvSpPr>
        <p:spPr bwMode="auto">
          <a:xfrm>
            <a:off x="457200" y="6564313"/>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6C08A5F2-0FE4-46DF-B982-E5F9CEB15FD8}" type="slidenum">
              <a:rPr lang="he-IL"/>
              <a:pPr>
                <a:defRPr/>
              </a:pPr>
              <a:t>17</a:t>
            </a:fld>
            <a:endParaRPr lang="he-IL"/>
          </a:p>
        </p:txBody>
      </p:sp>
      <p:sp>
        <p:nvSpPr>
          <p:cNvPr id="25608" name="מלבן 9"/>
          <p:cNvSpPr>
            <a:spLocks noChangeArrowheads="1"/>
          </p:cNvSpPr>
          <p:nvPr/>
        </p:nvSpPr>
        <p:spPr bwMode="auto">
          <a:xfrm>
            <a:off x="107950" y="333375"/>
            <a:ext cx="8712200" cy="2462213"/>
          </a:xfrm>
          <a:prstGeom prst="rect">
            <a:avLst/>
          </a:prstGeom>
          <a:noFill/>
          <a:ln w="9525">
            <a:noFill/>
            <a:miter lim="800000"/>
            <a:headEnd/>
            <a:tailEnd/>
          </a:ln>
        </p:spPr>
        <p:txBody>
          <a:bodyPr>
            <a:spAutoFit/>
          </a:bodyPr>
          <a:lstStyle/>
          <a:p>
            <a:pPr marL="342900" indent="-342900"/>
            <a:r>
              <a:rPr lang="ar-SA" sz="2200" b="1" dirty="0">
                <a:solidFill>
                  <a:srgbClr val="FF6600"/>
                </a:solidFill>
                <a:cs typeface="Traditional Arabic" pitchFamily="2" charset="-78"/>
              </a:rPr>
              <a:t>للإجمال</a:t>
            </a:r>
            <a:r>
              <a:rPr lang="he-IL" sz="2200" b="1" dirty="0">
                <a:solidFill>
                  <a:srgbClr val="FF6600"/>
                </a:solidFill>
                <a:cs typeface="Traditional Arabic" pitchFamily="2" charset="-78"/>
              </a:rPr>
              <a:t>:</a:t>
            </a:r>
          </a:p>
          <a:p>
            <a:pPr marL="342900" indent="-342900">
              <a:buFontTx/>
              <a:buBlip>
                <a:blip r:embed="rId6"/>
              </a:buBlip>
            </a:pPr>
            <a:r>
              <a:rPr lang="ar-SA" sz="2200" dirty="0">
                <a:solidFill>
                  <a:srgbClr val="1D4C72"/>
                </a:solidFill>
                <a:cs typeface="Traditional Arabic" pitchFamily="2" charset="-78"/>
              </a:rPr>
              <a:t>المباني</a:t>
            </a:r>
            <a:r>
              <a:rPr lang="he-IL" sz="2200" dirty="0">
                <a:solidFill>
                  <a:srgbClr val="1D4C72"/>
                </a:solidFill>
                <a:cs typeface="Traditional Arabic" pitchFamily="2" charset="-78"/>
              </a:rPr>
              <a:t>: </a:t>
            </a:r>
            <a:r>
              <a:rPr lang="ar-SA" sz="2200" dirty="0">
                <a:solidFill>
                  <a:srgbClr val="1D4C72"/>
                </a:solidFill>
                <a:cs typeface="Traditional Arabic" pitchFamily="2" charset="-78"/>
              </a:rPr>
              <a:t>رباعي السطوح والمثلث المستوي والخطّي، </a:t>
            </a:r>
            <a:r>
              <a:rPr lang="ar-SA" sz="2200" dirty="0">
                <a:solidFill>
                  <a:srgbClr val="006600"/>
                </a:solidFill>
                <a:cs typeface="Traditional Arabic" pitchFamily="2" charset="-78"/>
              </a:rPr>
              <a:t>التي </a:t>
            </a:r>
            <a:r>
              <a:rPr lang="ar-SA" sz="2200" dirty="0" err="1" smtClean="0">
                <a:solidFill>
                  <a:srgbClr val="006600"/>
                </a:solidFill>
                <a:cs typeface="Traditional Arabic" pitchFamily="2" charset="-78"/>
              </a:rPr>
              <a:t>ذرّاتها</a:t>
            </a:r>
            <a:r>
              <a:rPr lang="ar-SA" sz="2200" dirty="0" smtClean="0">
                <a:solidFill>
                  <a:srgbClr val="006600"/>
                </a:solidFill>
                <a:cs typeface="Traditional Arabic" pitchFamily="2" charset="-78"/>
              </a:rPr>
              <a:t> المرتبطة بالذرّة </a:t>
            </a:r>
            <a:r>
              <a:rPr lang="ar-SA" sz="2200" dirty="0">
                <a:solidFill>
                  <a:srgbClr val="006600"/>
                </a:solidFill>
                <a:cs typeface="Traditional Arabic" pitchFamily="2" charset="-78"/>
              </a:rPr>
              <a:t>المركزية </a:t>
            </a:r>
            <a:r>
              <a:rPr lang="ar-SA" sz="2200" dirty="0" smtClean="0">
                <a:solidFill>
                  <a:srgbClr val="006600"/>
                </a:solidFill>
                <a:cs typeface="Traditional Arabic" pitchFamily="2" charset="-78"/>
              </a:rPr>
              <a:t>متشابهة، </a:t>
            </a:r>
            <a:r>
              <a:rPr lang="ar-SA" sz="2200" dirty="0">
                <a:solidFill>
                  <a:srgbClr val="1D4C72"/>
                </a:solidFill>
                <a:cs typeface="Traditional Arabic" pitchFamily="2" charset="-78"/>
              </a:rPr>
              <a:t>هي متماثلة، ولذلك هي غير قطبية. </a:t>
            </a:r>
            <a:endParaRPr lang="he-IL" sz="2200" dirty="0">
              <a:solidFill>
                <a:srgbClr val="1D4C72"/>
              </a:solidFill>
              <a:cs typeface="Traditional Arabic" pitchFamily="2" charset="-78"/>
            </a:endParaRPr>
          </a:p>
          <a:p>
            <a:pPr marL="342900" indent="-342900">
              <a:buFontTx/>
              <a:buBlip>
                <a:blip r:embed="rId6"/>
              </a:buBlip>
            </a:pPr>
            <a:r>
              <a:rPr lang="ar-SA" sz="2200" dirty="0">
                <a:solidFill>
                  <a:srgbClr val="1D4C72"/>
                </a:solidFill>
                <a:cs typeface="Traditional Arabic" pitchFamily="2" charset="-78"/>
              </a:rPr>
              <a:t>المبنيان: الهرم الثلاثي والـ</a:t>
            </a:r>
            <a:r>
              <a:rPr lang="he-IL" sz="2200" dirty="0">
                <a:solidFill>
                  <a:srgbClr val="1D4C72"/>
                </a:solidFill>
                <a:cs typeface="Traditional Arabic" pitchFamily="2" charset="-78"/>
              </a:rPr>
              <a:t> </a:t>
            </a:r>
            <a:r>
              <a:rPr lang="en-US" dirty="0">
                <a:solidFill>
                  <a:srgbClr val="1D4C72"/>
                </a:solidFill>
                <a:latin typeface="Times New Roman" pitchFamily="18" charset="0"/>
                <a:cs typeface="Times New Roman" pitchFamily="18" charset="0"/>
              </a:rPr>
              <a:t>V</a:t>
            </a:r>
            <a:r>
              <a:rPr lang="he-IL" sz="2200" dirty="0">
                <a:solidFill>
                  <a:srgbClr val="1D4C72"/>
                </a:solidFill>
                <a:cs typeface="Traditional Arabic" pitchFamily="2" charset="-78"/>
              </a:rPr>
              <a:t> </a:t>
            </a:r>
            <a:r>
              <a:rPr lang="ar-SA" sz="2200" dirty="0">
                <a:solidFill>
                  <a:srgbClr val="1D4C72"/>
                </a:solidFill>
                <a:cs typeface="Traditional Arabic" pitchFamily="2" charset="-78"/>
              </a:rPr>
              <a:t>المثنيّ،</a:t>
            </a:r>
            <a:r>
              <a:rPr lang="he-IL" sz="2200" dirty="0">
                <a:solidFill>
                  <a:srgbClr val="1D4C72"/>
                </a:solidFill>
                <a:cs typeface="Traditional Arabic" pitchFamily="2" charset="-78"/>
              </a:rPr>
              <a:t> </a:t>
            </a:r>
            <a:r>
              <a:rPr lang="ar-SA" sz="2200" dirty="0">
                <a:solidFill>
                  <a:srgbClr val="1D4C72"/>
                </a:solidFill>
                <a:cs typeface="Traditional Arabic" pitchFamily="2" charset="-78"/>
              </a:rPr>
              <a:t>حتّى عندما تكون </a:t>
            </a:r>
            <a:r>
              <a:rPr lang="ar-SA" sz="2200" dirty="0" err="1">
                <a:solidFill>
                  <a:srgbClr val="006600"/>
                </a:solidFill>
                <a:cs typeface="Traditional Arabic" pitchFamily="2" charset="-78"/>
              </a:rPr>
              <a:t>ذرّاتها</a:t>
            </a:r>
            <a:r>
              <a:rPr lang="ar-SA" sz="2200" dirty="0">
                <a:solidFill>
                  <a:srgbClr val="006600"/>
                </a:solidFill>
                <a:cs typeface="Traditional Arabic" pitchFamily="2" charset="-78"/>
              </a:rPr>
              <a:t> </a:t>
            </a:r>
            <a:r>
              <a:rPr lang="ar-SA" sz="2200" dirty="0" smtClean="0">
                <a:solidFill>
                  <a:srgbClr val="006600"/>
                </a:solidFill>
                <a:cs typeface="Traditional Arabic" pitchFamily="2" charset="-78"/>
              </a:rPr>
              <a:t>المرتبطة بالذرّة </a:t>
            </a:r>
            <a:r>
              <a:rPr lang="ar-SA" sz="2200" dirty="0">
                <a:solidFill>
                  <a:srgbClr val="006600"/>
                </a:solidFill>
                <a:cs typeface="Traditional Arabic" pitchFamily="2" charset="-78"/>
              </a:rPr>
              <a:t>المركزية </a:t>
            </a:r>
            <a:r>
              <a:rPr lang="ar-SA" sz="2200" dirty="0" smtClean="0">
                <a:solidFill>
                  <a:srgbClr val="006600"/>
                </a:solidFill>
                <a:cs typeface="Traditional Arabic" pitchFamily="2" charset="-78"/>
              </a:rPr>
              <a:t>متشابهة، </a:t>
            </a:r>
            <a:r>
              <a:rPr lang="ar-SA" sz="2200" dirty="0">
                <a:solidFill>
                  <a:srgbClr val="1D4C72"/>
                </a:solidFill>
                <a:cs typeface="Traditional Arabic" pitchFamily="2" charset="-78"/>
              </a:rPr>
              <a:t>هما غير متماثلين، ولذلك هما قطبيان. </a:t>
            </a:r>
            <a:endParaRPr lang="he-IL" sz="2200" dirty="0">
              <a:solidFill>
                <a:srgbClr val="1D4C72"/>
              </a:solidFill>
              <a:cs typeface="Traditional Arabic" pitchFamily="2" charset="-78"/>
            </a:endParaRPr>
          </a:p>
          <a:p>
            <a:pPr marL="342900" indent="-342900">
              <a:buFontTx/>
              <a:buBlip>
                <a:blip r:embed="rId6"/>
              </a:buBlip>
            </a:pPr>
            <a:r>
              <a:rPr lang="ar-SA" sz="2200" dirty="0" err="1">
                <a:solidFill>
                  <a:srgbClr val="1D4C72"/>
                </a:solidFill>
                <a:cs typeface="Traditional Arabic" pitchFamily="2" charset="-78"/>
              </a:rPr>
              <a:t>الذرّات</a:t>
            </a:r>
            <a:r>
              <a:rPr lang="ar-SA" sz="2200" dirty="0">
                <a:solidFill>
                  <a:srgbClr val="1D4C72"/>
                </a:solidFill>
                <a:cs typeface="Traditional Arabic" pitchFamily="2" charset="-78"/>
              </a:rPr>
              <a:t> غير </a:t>
            </a:r>
            <a:r>
              <a:rPr lang="ar-SA" sz="2200" dirty="0" smtClean="0">
                <a:solidFill>
                  <a:srgbClr val="006600"/>
                </a:solidFill>
                <a:cs typeface="Traditional Arabic" pitchFamily="2" charset="-78"/>
              </a:rPr>
              <a:t>المتشابهة المرتبطة بالذرّة </a:t>
            </a:r>
            <a:r>
              <a:rPr lang="ar-SA" sz="2200" dirty="0">
                <a:solidFill>
                  <a:srgbClr val="006600"/>
                </a:solidFill>
                <a:cs typeface="Traditional Arabic" pitchFamily="2" charset="-78"/>
              </a:rPr>
              <a:t>المركزية</a:t>
            </a:r>
            <a:r>
              <a:rPr lang="ar-SA" sz="2200" dirty="0">
                <a:solidFill>
                  <a:srgbClr val="1D4C72"/>
                </a:solidFill>
                <a:cs typeface="Traditional Arabic" pitchFamily="2" charset="-78"/>
              </a:rPr>
              <a:t>، التي </a:t>
            </a:r>
            <a:r>
              <a:rPr lang="ar-SA" sz="2200" dirty="0" err="1">
                <a:solidFill>
                  <a:srgbClr val="1D4C72"/>
                </a:solidFill>
                <a:cs typeface="Traditional Arabic" pitchFamily="2" charset="-78"/>
              </a:rPr>
              <a:t>سالبيتها</a:t>
            </a:r>
            <a:r>
              <a:rPr lang="ar-SA" sz="2200" dirty="0">
                <a:solidFill>
                  <a:srgbClr val="1D4C72"/>
                </a:solidFill>
                <a:cs typeface="Traditional Arabic" pitchFamily="2" charset="-78"/>
              </a:rPr>
              <a:t> الكهربائية مختلفة، تكوّن دائمًا مبنى غير متماثل، ولذلك هي قطبية</a:t>
            </a:r>
            <a:r>
              <a:rPr lang="ar-SA" dirty="0">
                <a:solidFill>
                  <a:srgbClr val="1D4C72"/>
                </a:solidFill>
              </a:rPr>
              <a:t>. </a:t>
            </a:r>
            <a:endParaRPr lang="he-IL" dirty="0">
              <a:solidFill>
                <a:srgbClr val="1D4C72"/>
              </a:solidFill>
            </a:endParaRPr>
          </a:p>
        </p:txBody>
      </p:sp>
      <p:cxnSp>
        <p:nvCxnSpPr>
          <p:cNvPr id="68" name="מחבר ישר 67"/>
          <p:cNvCxnSpPr/>
          <p:nvPr/>
        </p:nvCxnSpPr>
        <p:spPr>
          <a:xfrm rot="5400000">
            <a:off x="6804819" y="4725194"/>
            <a:ext cx="38877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מחבר ישר 69"/>
          <p:cNvCxnSpPr/>
          <p:nvPr/>
        </p:nvCxnSpPr>
        <p:spPr>
          <a:xfrm>
            <a:off x="250825" y="3068638"/>
            <a:ext cx="8497888" cy="0"/>
          </a:xfrm>
          <a:prstGeom prst="line">
            <a:avLst/>
          </a:prstGeom>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5148263" y="2781300"/>
            <a:ext cx="3527425" cy="503238"/>
          </a:xfrm>
          <a:prstGeom prst="rect">
            <a:avLst/>
          </a:prstGeom>
          <a:solidFill>
            <a:schemeClr val="bg1">
              <a:lumMod val="95000"/>
            </a:schemeClr>
          </a:solidFill>
          <a:ln w="22225">
            <a:solidFill>
              <a:schemeClr val="bg1">
                <a:lumMod val="85000"/>
              </a:schemeClr>
            </a:solidFill>
          </a:ln>
          <a:effectLst/>
        </p:spPr>
        <p:txBody>
          <a:bodyPr anchor="ctr"/>
          <a:lstStyle/>
          <a:p>
            <a:pPr algn="ctr"/>
            <a:r>
              <a:rPr lang="ar-SA" sz="2200">
                <a:solidFill>
                  <a:srgbClr val="FF6600"/>
                </a:solidFill>
                <a:cs typeface="Traditional Arabic" pitchFamily="2" charset="-78"/>
              </a:rPr>
              <a:t>مبانٍ غير قطبية (متماثلة وذرّات متطابقة حول الذرّة المركزية)</a:t>
            </a:r>
            <a:endParaRPr lang="he-IL" sz="2200">
              <a:solidFill>
                <a:srgbClr val="FF6600"/>
              </a:solidFill>
              <a:cs typeface="Traditional Arabic" pitchFamily="2" charset="-78"/>
            </a:endParaRPr>
          </a:p>
        </p:txBody>
      </p:sp>
      <p:sp>
        <p:nvSpPr>
          <p:cNvPr id="84" name="TextBox 83"/>
          <p:cNvSpPr txBox="1"/>
          <p:nvPr/>
        </p:nvSpPr>
        <p:spPr>
          <a:xfrm>
            <a:off x="395288" y="2781300"/>
            <a:ext cx="4321175" cy="503238"/>
          </a:xfrm>
          <a:prstGeom prst="rect">
            <a:avLst/>
          </a:prstGeom>
          <a:solidFill>
            <a:schemeClr val="bg1">
              <a:lumMod val="95000"/>
            </a:schemeClr>
          </a:solidFill>
          <a:ln w="22225">
            <a:solidFill>
              <a:schemeClr val="bg1">
                <a:lumMod val="85000"/>
              </a:schemeClr>
            </a:solidFill>
          </a:ln>
          <a:effectLst/>
        </p:spPr>
        <p:txBody>
          <a:bodyPr anchor="ctr"/>
          <a:lstStyle/>
          <a:p>
            <a:pPr algn="ctr"/>
            <a:r>
              <a:rPr lang="ar-SA" sz="2200">
                <a:solidFill>
                  <a:srgbClr val="FF6600"/>
                </a:solidFill>
                <a:cs typeface="Traditional Arabic" pitchFamily="2" charset="-78"/>
              </a:rPr>
              <a:t>جزيئات قطبية (غير متماثلة)</a:t>
            </a:r>
            <a:endParaRPr lang="he-IL" sz="2200">
              <a:solidFill>
                <a:srgbClr val="FF6600"/>
              </a:solidFill>
              <a:cs typeface="Traditional Arabic" pitchFamily="2" charset="-78"/>
            </a:endParaRPr>
          </a:p>
        </p:txBody>
      </p:sp>
      <p:cxnSp>
        <p:nvCxnSpPr>
          <p:cNvPr id="93" name="מחבר ישר 92"/>
          <p:cNvCxnSpPr/>
          <p:nvPr/>
        </p:nvCxnSpPr>
        <p:spPr>
          <a:xfrm rot="5400000">
            <a:off x="-1693069" y="4653757"/>
            <a:ext cx="38877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מחבר ישר 96"/>
          <p:cNvCxnSpPr/>
          <p:nvPr/>
        </p:nvCxnSpPr>
        <p:spPr>
          <a:xfrm rot="5400000">
            <a:off x="3059906" y="4725194"/>
            <a:ext cx="3887788"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5615" name="קבוצה 37"/>
          <p:cNvGrpSpPr>
            <a:grpSpLocks/>
          </p:cNvGrpSpPr>
          <p:nvPr/>
        </p:nvGrpSpPr>
        <p:grpSpPr bwMode="auto">
          <a:xfrm>
            <a:off x="1497013" y="3471863"/>
            <a:ext cx="769937" cy="604837"/>
            <a:chOff x="3851921" y="4835059"/>
            <a:chExt cx="1152131" cy="896628"/>
          </a:xfrm>
        </p:grpSpPr>
        <p:sp>
          <p:nvSpPr>
            <p:cNvPr id="25639" name="TextBox 10"/>
            <p:cNvSpPr txBox="1">
              <a:spLocks noChangeArrowheads="1"/>
            </p:cNvSpPr>
            <p:nvPr/>
          </p:nvSpPr>
          <p:spPr bwMode="auto">
            <a:xfrm>
              <a:off x="4163399" y="4835059"/>
              <a:ext cx="482965" cy="683421"/>
            </a:xfrm>
            <a:prstGeom prst="rect">
              <a:avLst/>
            </a:prstGeom>
            <a:noFill/>
            <a:ln w="28575">
              <a:noFill/>
              <a:miter lim="800000"/>
              <a:headEnd/>
              <a:tailEnd/>
            </a:ln>
          </p:spPr>
          <p:txBody>
            <a:bodyPr>
              <a:spAutoFit/>
            </a:bodyPr>
            <a:lstStyle/>
            <a:p>
              <a:pPr algn="l" rtl="0"/>
              <a:r>
                <a:rPr lang="en-US" sz="2400" b="1"/>
                <a:t>O</a:t>
              </a:r>
              <a:endParaRPr lang="he-IL" sz="2400" b="1"/>
            </a:p>
          </p:txBody>
        </p:sp>
        <p:cxnSp>
          <p:nvCxnSpPr>
            <p:cNvPr id="127" name="מחבר ישר 126"/>
            <p:cNvCxnSpPr/>
            <p:nvPr/>
          </p:nvCxnSpPr>
          <p:spPr bwMode="auto">
            <a:xfrm rot="5400000" flipH="1" flipV="1">
              <a:off x="3814953" y="5295631"/>
              <a:ext cx="473024" cy="3990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מחבר ישר 127"/>
            <p:cNvCxnSpPr/>
            <p:nvPr/>
          </p:nvCxnSpPr>
          <p:spPr bwMode="auto">
            <a:xfrm rot="16200000" flipH="1">
              <a:off x="4638773" y="5260508"/>
              <a:ext cx="369478" cy="36108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5616" name="קבוצה 128"/>
          <p:cNvGrpSpPr>
            <a:grpSpLocks/>
          </p:cNvGrpSpPr>
          <p:nvPr/>
        </p:nvGrpSpPr>
        <p:grpSpPr bwMode="auto">
          <a:xfrm>
            <a:off x="395288" y="4797425"/>
            <a:ext cx="1873250" cy="1727200"/>
            <a:chOff x="1403648" y="3284984"/>
            <a:chExt cx="3068676" cy="2567459"/>
          </a:xfrm>
        </p:grpSpPr>
        <p:pic>
          <p:nvPicPr>
            <p:cNvPr id="130" name="Picture 23"/>
            <p:cNvPicPr>
              <a:picLocks noChangeAspect="1" noChangeArrowheads="1"/>
            </p:cNvPicPr>
            <p:nvPr/>
          </p:nvPicPr>
          <p:blipFill>
            <a:blip r:embed="rId7" cstate="print"/>
            <a:srcRect/>
            <a:stretch>
              <a:fillRect/>
            </a:stretch>
          </p:blipFill>
          <p:spPr bwMode="auto">
            <a:xfrm>
              <a:off x="1403648" y="3284984"/>
              <a:ext cx="3068676" cy="2567459"/>
            </a:xfrm>
            <a:prstGeom prst="rect">
              <a:avLst/>
            </a:prstGeom>
            <a:ln>
              <a:noFill/>
            </a:ln>
            <a:effectLst>
              <a:softEdge rad="112500"/>
            </a:effectLst>
          </p:spPr>
        </p:pic>
        <p:grpSp>
          <p:nvGrpSpPr>
            <p:cNvPr id="25634" name="קבוצה 42"/>
            <p:cNvGrpSpPr>
              <a:grpSpLocks/>
            </p:cNvGrpSpPr>
            <p:nvPr/>
          </p:nvGrpSpPr>
          <p:grpSpPr bwMode="auto">
            <a:xfrm>
              <a:off x="1907704" y="3719220"/>
              <a:ext cx="2016224" cy="1125567"/>
              <a:chOff x="2849340" y="3718773"/>
              <a:chExt cx="2016224" cy="1125567"/>
            </a:xfrm>
          </p:grpSpPr>
          <p:sp>
            <p:nvSpPr>
              <p:cNvPr id="25635" name="TextBox 8"/>
              <p:cNvSpPr txBox="1">
                <a:spLocks noChangeArrowheads="1"/>
              </p:cNvSpPr>
              <p:nvPr/>
            </p:nvSpPr>
            <p:spPr bwMode="auto">
              <a:xfrm>
                <a:off x="3563888" y="3718773"/>
                <a:ext cx="576064" cy="646331"/>
              </a:xfrm>
              <a:prstGeom prst="rect">
                <a:avLst/>
              </a:prstGeom>
              <a:noFill/>
              <a:ln w="28575">
                <a:noFill/>
                <a:miter lim="800000"/>
                <a:headEnd/>
                <a:tailEnd/>
              </a:ln>
            </p:spPr>
            <p:txBody>
              <a:bodyPr>
                <a:spAutoFit/>
              </a:bodyPr>
              <a:lstStyle/>
              <a:p>
                <a:pPr algn="l" rtl="0"/>
                <a:r>
                  <a:rPr lang="en-US" sz="3600" b="1"/>
                  <a:t>N</a:t>
                </a:r>
                <a:endParaRPr lang="he-IL" sz="3600" b="1"/>
              </a:p>
            </p:txBody>
          </p:sp>
          <p:cxnSp>
            <p:nvCxnSpPr>
              <p:cNvPr id="133" name="מחבר ישר 132"/>
              <p:cNvCxnSpPr/>
              <p:nvPr/>
            </p:nvCxnSpPr>
            <p:spPr>
              <a:xfrm>
                <a:off x="4066863" y="4004276"/>
                <a:ext cx="798375" cy="5049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מחבר ישר 133"/>
              <p:cNvCxnSpPr/>
              <p:nvPr/>
            </p:nvCxnSpPr>
            <p:spPr>
              <a:xfrm rot="10800000" flipV="1">
                <a:off x="2849795" y="4004276"/>
                <a:ext cx="790574" cy="43184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35" name="משולש שווה שוקיים 134"/>
              <p:cNvSpPr/>
              <p:nvPr/>
            </p:nvSpPr>
            <p:spPr>
              <a:xfrm rot="19598481">
                <a:off x="3562022" y="4272222"/>
                <a:ext cx="261693" cy="572118"/>
              </a:xfrm>
              <a:prstGeom prst="triangle">
                <a:avLst/>
              </a:prstGeom>
              <a:solidFill>
                <a:schemeClr val="tx1"/>
              </a:solidFill>
              <a:ln>
                <a:noFill/>
              </a:ln>
              <a:scene3d>
                <a:camera prst="orthographicFront">
                  <a:rot lat="0" lon="3000000" rev="189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flatTx/>
              </a:bodyPr>
              <a:lstStyle/>
              <a:p>
                <a:pPr algn="ctr" rtl="0">
                  <a:defRPr/>
                </a:pPr>
                <a:endParaRPr lang="he-IL"/>
              </a:p>
            </p:txBody>
          </p:sp>
        </p:grpSp>
      </p:grpSp>
      <p:pic>
        <p:nvPicPr>
          <p:cNvPr id="25617" name="Picture 72"/>
          <p:cNvPicPr>
            <a:picLocks noChangeAspect="1" noChangeArrowheads="1"/>
          </p:cNvPicPr>
          <p:nvPr/>
        </p:nvPicPr>
        <p:blipFill>
          <a:blip r:embed="rId8" cstate="print"/>
          <a:srcRect/>
          <a:stretch>
            <a:fillRect/>
          </a:stretch>
        </p:blipFill>
        <p:spPr bwMode="auto">
          <a:xfrm>
            <a:off x="2555875" y="4581525"/>
            <a:ext cx="1785938" cy="1555750"/>
          </a:xfrm>
          <a:prstGeom prst="rect">
            <a:avLst/>
          </a:prstGeom>
          <a:noFill/>
          <a:ln w="9525">
            <a:noFill/>
            <a:miter lim="800000"/>
            <a:headEnd/>
            <a:tailEnd/>
          </a:ln>
        </p:spPr>
      </p:pic>
      <p:grpSp>
        <p:nvGrpSpPr>
          <p:cNvPr id="25618" name="קבוצה 7"/>
          <p:cNvGrpSpPr>
            <a:grpSpLocks/>
          </p:cNvGrpSpPr>
          <p:nvPr/>
        </p:nvGrpSpPr>
        <p:grpSpPr bwMode="auto">
          <a:xfrm>
            <a:off x="2484438" y="5084763"/>
            <a:ext cx="2016125" cy="646112"/>
            <a:chOff x="34982" y="548680"/>
            <a:chExt cx="2016738" cy="646331"/>
          </a:xfrm>
        </p:grpSpPr>
        <p:sp>
          <p:nvSpPr>
            <p:cNvPr id="25630" name="TextBox 10"/>
            <p:cNvSpPr txBox="1">
              <a:spLocks noChangeArrowheads="1"/>
            </p:cNvSpPr>
            <p:nvPr/>
          </p:nvSpPr>
          <p:spPr bwMode="auto">
            <a:xfrm>
              <a:off x="34982" y="548680"/>
              <a:ext cx="576064" cy="646331"/>
            </a:xfrm>
            <a:prstGeom prst="rect">
              <a:avLst/>
            </a:prstGeom>
            <a:noFill/>
            <a:ln w="9525">
              <a:noFill/>
              <a:miter lim="800000"/>
              <a:headEnd/>
              <a:tailEnd/>
            </a:ln>
          </p:spPr>
          <p:txBody>
            <a:bodyPr>
              <a:spAutoFit/>
            </a:bodyPr>
            <a:lstStyle/>
            <a:p>
              <a:pPr algn="l" rtl="0"/>
              <a:r>
                <a:rPr lang="he-IL"/>
                <a:t>- </a:t>
              </a:r>
              <a:r>
                <a:rPr lang="el-GR"/>
                <a:t>δ</a:t>
              </a:r>
              <a:r>
                <a:rPr lang="he-IL"/>
                <a:t> </a:t>
              </a:r>
            </a:p>
            <a:p>
              <a:pPr algn="l" rtl="0"/>
              <a:endParaRPr lang="he-IL"/>
            </a:p>
          </p:txBody>
        </p:sp>
        <p:sp>
          <p:nvSpPr>
            <p:cNvPr id="25631" name="TextBox 11"/>
            <p:cNvSpPr txBox="1">
              <a:spLocks noChangeArrowheads="1"/>
            </p:cNvSpPr>
            <p:nvPr/>
          </p:nvSpPr>
          <p:spPr bwMode="auto">
            <a:xfrm>
              <a:off x="1547665" y="613435"/>
              <a:ext cx="504055" cy="523220"/>
            </a:xfrm>
            <a:prstGeom prst="rect">
              <a:avLst/>
            </a:prstGeom>
            <a:noFill/>
            <a:ln w="9525">
              <a:noFill/>
              <a:miter lim="800000"/>
              <a:headEnd/>
              <a:tailEnd/>
            </a:ln>
          </p:spPr>
          <p:txBody>
            <a:bodyPr>
              <a:spAutoFit/>
            </a:bodyPr>
            <a:lstStyle/>
            <a:p>
              <a:pPr algn="l" rtl="0"/>
              <a:r>
                <a:rPr lang="he-IL" sz="1400"/>
                <a:t>+ </a:t>
              </a:r>
              <a:r>
                <a:rPr lang="el-GR" sz="1400"/>
                <a:t>δ</a:t>
              </a:r>
              <a:r>
                <a:rPr lang="he-IL" sz="1400"/>
                <a:t> </a:t>
              </a:r>
            </a:p>
            <a:p>
              <a:pPr algn="l" rtl="0"/>
              <a:endParaRPr lang="he-IL" sz="1400"/>
            </a:p>
          </p:txBody>
        </p:sp>
        <p:sp>
          <p:nvSpPr>
            <p:cNvPr id="148" name="TextBox 147"/>
            <p:cNvSpPr txBox="1"/>
            <p:nvPr/>
          </p:nvSpPr>
          <p:spPr>
            <a:xfrm>
              <a:off x="322406" y="580441"/>
              <a:ext cx="1440301" cy="400186"/>
            </a:xfrm>
            <a:prstGeom prst="rect">
              <a:avLst/>
            </a:prstGeom>
            <a:noFill/>
          </p:spPr>
          <p:txBody>
            <a:bodyPr rtlCol="1">
              <a:spAutoFit/>
            </a:bodyPr>
            <a:lstStyle/>
            <a:p>
              <a:pPr algn="ctr" rtl="0">
                <a:defRPr/>
              </a:pPr>
              <a:r>
                <a:rPr lang="en-US" sz="2000" b="1" dirty="0" err="1">
                  <a:solidFill>
                    <a:schemeClr val="tx2">
                      <a:lumMod val="60000"/>
                      <a:lumOff val="40000"/>
                    </a:schemeClr>
                  </a:solidFill>
                </a:rPr>
                <a:t>Cl</a:t>
              </a:r>
              <a:r>
                <a:rPr lang="en-US" sz="2000" b="1" dirty="0"/>
                <a:t>      </a:t>
              </a:r>
              <a:r>
                <a:rPr lang="en-US" sz="2000" b="1" dirty="0">
                  <a:solidFill>
                    <a:schemeClr val="bg1">
                      <a:lumMod val="65000"/>
                    </a:schemeClr>
                  </a:solidFill>
                </a:rPr>
                <a:t>H</a:t>
              </a:r>
              <a:endParaRPr lang="he-IL" sz="2000" b="1" dirty="0">
                <a:solidFill>
                  <a:schemeClr val="bg1">
                    <a:lumMod val="65000"/>
                  </a:schemeClr>
                </a:solidFill>
              </a:endParaRPr>
            </a:p>
          </p:txBody>
        </p:sp>
      </p:grpSp>
      <p:cxnSp>
        <p:nvCxnSpPr>
          <p:cNvPr id="149" name="מחבר ישר 148"/>
          <p:cNvCxnSpPr/>
          <p:nvPr/>
        </p:nvCxnSpPr>
        <p:spPr>
          <a:xfrm>
            <a:off x="3348038" y="5300663"/>
            <a:ext cx="28733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5620" name="מלבן 36"/>
          <p:cNvSpPr>
            <a:spLocks noChangeArrowheads="1"/>
          </p:cNvSpPr>
          <p:nvPr/>
        </p:nvSpPr>
        <p:spPr bwMode="auto">
          <a:xfrm>
            <a:off x="1165225" y="4652963"/>
            <a:ext cx="454025" cy="368300"/>
          </a:xfrm>
          <a:prstGeom prst="rect">
            <a:avLst/>
          </a:prstGeom>
          <a:noFill/>
          <a:ln w="9525">
            <a:noFill/>
            <a:miter lim="800000"/>
            <a:headEnd/>
            <a:tailEnd/>
          </a:ln>
        </p:spPr>
        <p:txBody>
          <a:bodyPr wrap="none">
            <a:spAutoFit/>
          </a:bodyPr>
          <a:lstStyle/>
          <a:p>
            <a:r>
              <a:rPr lang="he-IL">
                <a:solidFill>
                  <a:srgbClr val="000000"/>
                </a:solidFill>
              </a:rPr>
              <a:t>- </a:t>
            </a:r>
            <a:r>
              <a:rPr lang="el-GR">
                <a:solidFill>
                  <a:srgbClr val="000000"/>
                </a:solidFill>
              </a:rPr>
              <a:t>δ</a:t>
            </a:r>
            <a:endParaRPr lang="he-IL"/>
          </a:p>
        </p:txBody>
      </p:sp>
      <p:sp>
        <p:nvSpPr>
          <p:cNvPr id="25621" name="מלבן 37"/>
          <p:cNvSpPr>
            <a:spLocks noChangeArrowheads="1"/>
          </p:cNvSpPr>
          <p:nvPr/>
        </p:nvSpPr>
        <p:spPr bwMode="auto">
          <a:xfrm>
            <a:off x="1036638" y="6299200"/>
            <a:ext cx="511175" cy="369888"/>
          </a:xfrm>
          <a:prstGeom prst="rect">
            <a:avLst/>
          </a:prstGeom>
          <a:noFill/>
          <a:ln w="9525">
            <a:noFill/>
            <a:miter lim="800000"/>
            <a:headEnd/>
            <a:tailEnd/>
          </a:ln>
        </p:spPr>
        <p:txBody>
          <a:bodyPr wrap="none">
            <a:spAutoFit/>
          </a:bodyPr>
          <a:lstStyle/>
          <a:p>
            <a:r>
              <a:rPr lang="he-IL">
                <a:solidFill>
                  <a:srgbClr val="000000"/>
                </a:solidFill>
              </a:rPr>
              <a:t>+ </a:t>
            </a:r>
            <a:r>
              <a:rPr lang="el-GR">
                <a:solidFill>
                  <a:srgbClr val="000000"/>
                </a:solidFill>
              </a:rPr>
              <a:t>δ</a:t>
            </a:r>
            <a:endParaRPr lang="he-IL"/>
          </a:p>
        </p:txBody>
      </p:sp>
      <p:sp>
        <p:nvSpPr>
          <p:cNvPr id="25622" name="מלבן 36"/>
          <p:cNvSpPr>
            <a:spLocks noChangeArrowheads="1"/>
          </p:cNvSpPr>
          <p:nvPr/>
        </p:nvSpPr>
        <p:spPr bwMode="auto">
          <a:xfrm>
            <a:off x="1741488" y="3068638"/>
            <a:ext cx="454025" cy="368300"/>
          </a:xfrm>
          <a:prstGeom prst="rect">
            <a:avLst/>
          </a:prstGeom>
          <a:noFill/>
          <a:ln w="9525">
            <a:noFill/>
            <a:miter lim="800000"/>
            <a:headEnd/>
            <a:tailEnd/>
          </a:ln>
        </p:spPr>
        <p:txBody>
          <a:bodyPr wrap="none">
            <a:spAutoFit/>
          </a:bodyPr>
          <a:lstStyle/>
          <a:p>
            <a:r>
              <a:rPr lang="he-IL">
                <a:solidFill>
                  <a:srgbClr val="000000"/>
                </a:solidFill>
              </a:rPr>
              <a:t>- </a:t>
            </a:r>
            <a:r>
              <a:rPr lang="el-GR">
                <a:solidFill>
                  <a:srgbClr val="000000"/>
                </a:solidFill>
              </a:rPr>
              <a:t>δ</a:t>
            </a:r>
            <a:endParaRPr lang="he-IL"/>
          </a:p>
        </p:txBody>
      </p:sp>
      <p:sp>
        <p:nvSpPr>
          <p:cNvPr id="25623" name="מלבן 37"/>
          <p:cNvSpPr>
            <a:spLocks noChangeArrowheads="1"/>
          </p:cNvSpPr>
          <p:nvPr/>
        </p:nvSpPr>
        <p:spPr bwMode="auto">
          <a:xfrm>
            <a:off x="1763713" y="4437063"/>
            <a:ext cx="511175" cy="369887"/>
          </a:xfrm>
          <a:prstGeom prst="rect">
            <a:avLst/>
          </a:prstGeom>
          <a:noFill/>
          <a:ln w="9525">
            <a:noFill/>
            <a:miter lim="800000"/>
            <a:headEnd/>
            <a:tailEnd/>
          </a:ln>
        </p:spPr>
        <p:txBody>
          <a:bodyPr wrap="none">
            <a:spAutoFit/>
          </a:bodyPr>
          <a:lstStyle/>
          <a:p>
            <a:r>
              <a:rPr lang="he-IL">
                <a:solidFill>
                  <a:srgbClr val="000000"/>
                </a:solidFill>
              </a:rPr>
              <a:t>+ </a:t>
            </a:r>
            <a:r>
              <a:rPr lang="el-GR">
                <a:solidFill>
                  <a:srgbClr val="000000"/>
                </a:solidFill>
              </a:rPr>
              <a:t>δ</a:t>
            </a:r>
            <a:endParaRPr lang="he-IL"/>
          </a:p>
        </p:txBody>
      </p:sp>
      <p:grpSp>
        <p:nvGrpSpPr>
          <p:cNvPr id="25624" name="קבוצה 54"/>
          <p:cNvGrpSpPr>
            <a:grpSpLocks/>
          </p:cNvGrpSpPr>
          <p:nvPr/>
        </p:nvGrpSpPr>
        <p:grpSpPr bwMode="auto">
          <a:xfrm>
            <a:off x="5148263" y="3429000"/>
            <a:ext cx="1690687" cy="1584325"/>
            <a:chOff x="1763688" y="3501008"/>
            <a:chExt cx="2411313" cy="2408429"/>
          </a:xfrm>
        </p:grpSpPr>
        <p:pic>
          <p:nvPicPr>
            <p:cNvPr id="25625" name="Picture 28"/>
            <p:cNvPicPr>
              <a:picLocks noChangeAspect="1" noChangeArrowheads="1"/>
            </p:cNvPicPr>
            <p:nvPr/>
          </p:nvPicPr>
          <p:blipFill>
            <a:blip r:embed="rId9" cstate="print"/>
            <a:srcRect/>
            <a:stretch>
              <a:fillRect/>
            </a:stretch>
          </p:blipFill>
          <p:spPr bwMode="auto">
            <a:xfrm>
              <a:off x="1763688" y="3501008"/>
              <a:ext cx="2411313" cy="2408429"/>
            </a:xfrm>
            <a:prstGeom prst="rect">
              <a:avLst/>
            </a:prstGeom>
            <a:noFill/>
            <a:ln w="9525">
              <a:noFill/>
              <a:miter lim="800000"/>
              <a:headEnd/>
              <a:tailEnd/>
            </a:ln>
          </p:spPr>
        </p:pic>
        <p:sp>
          <p:nvSpPr>
            <p:cNvPr id="25626" name="TextBox 8"/>
            <p:cNvSpPr txBox="1">
              <a:spLocks noChangeArrowheads="1"/>
            </p:cNvSpPr>
            <p:nvPr/>
          </p:nvSpPr>
          <p:spPr bwMode="auto">
            <a:xfrm>
              <a:off x="2686593" y="4204288"/>
              <a:ext cx="372425" cy="730979"/>
            </a:xfrm>
            <a:prstGeom prst="rect">
              <a:avLst/>
            </a:prstGeom>
            <a:noFill/>
            <a:ln w="9525">
              <a:noFill/>
              <a:miter lim="800000"/>
              <a:headEnd/>
              <a:tailEnd/>
            </a:ln>
          </p:spPr>
          <p:txBody>
            <a:bodyPr>
              <a:spAutoFit/>
            </a:bodyPr>
            <a:lstStyle/>
            <a:p>
              <a:pPr algn="l" rtl="0"/>
              <a:r>
                <a:rPr lang="en-US" sz="3200" b="1"/>
                <a:t>B</a:t>
              </a:r>
              <a:endParaRPr lang="he-IL" sz="3200" b="1"/>
            </a:p>
          </p:txBody>
        </p:sp>
        <p:cxnSp>
          <p:nvCxnSpPr>
            <p:cNvPr id="58" name="מחבר ישר 57"/>
            <p:cNvCxnSpPr/>
            <p:nvPr/>
          </p:nvCxnSpPr>
          <p:spPr bwMode="auto">
            <a:xfrm>
              <a:off x="2173497" y="4157413"/>
              <a:ext cx="577358" cy="282352"/>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59" name="מחבר ישר 58"/>
            <p:cNvCxnSpPr/>
            <p:nvPr/>
          </p:nvCxnSpPr>
          <p:spPr bwMode="auto">
            <a:xfrm rot="16200000" flipV="1">
              <a:off x="2730594" y="5176032"/>
              <a:ext cx="509198" cy="6792"/>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0" name="מחבר ישר 59"/>
            <p:cNvCxnSpPr/>
            <p:nvPr/>
          </p:nvCxnSpPr>
          <p:spPr bwMode="auto">
            <a:xfrm flipV="1">
              <a:off x="3212740" y="4048818"/>
              <a:ext cx="502640" cy="318550"/>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50"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5" name="TextBox 4"/>
          <p:cNvSpPr txBox="1"/>
          <p:nvPr/>
        </p:nvSpPr>
        <p:spPr>
          <a:xfrm>
            <a:off x="428625" y="142875"/>
            <a:ext cx="8143875" cy="427038"/>
          </a:xfrm>
          <a:prstGeom prst="rect">
            <a:avLst/>
          </a:prstGeom>
          <a:noFill/>
          <a:ln w="19050">
            <a:noFill/>
          </a:ln>
          <a:effectLst>
            <a:outerShdw sx="102000" sy="102000" algn="tl" rotWithShape="0">
              <a:schemeClr val="bg1">
                <a:lumMod val="65000"/>
                <a:alpha val="0"/>
              </a:schemeClr>
            </a:outerShdw>
          </a:effectLst>
        </p:spPr>
        <p:txBody>
          <a:bodyPr>
            <a:spAutoFit/>
          </a:bodyPr>
          <a:lstStyle/>
          <a:p>
            <a:r>
              <a:rPr lang="ar-SA" sz="2200" b="1">
                <a:solidFill>
                  <a:srgbClr val="FF6600"/>
                </a:solidFill>
                <a:cs typeface="Traditional Arabic" pitchFamily="2" charset="-78"/>
              </a:rPr>
              <a:t>قطبية الجزيئات</a:t>
            </a:r>
            <a:endParaRPr lang="he-IL" sz="2200" b="1">
              <a:solidFill>
                <a:srgbClr val="FF6600"/>
              </a:solidFill>
              <a:cs typeface="Traditional Arabic" pitchFamily="2" charset="-78"/>
            </a:endParaRPr>
          </a:p>
        </p:txBody>
      </p:sp>
      <p:sp>
        <p:nvSpPr>
          <p:cNvPr id="14" name="TextBox 13"/>
          <p:cNvSpPr txBox="1"/>
          <p:nvPr/>
        </p:nvSpPr>
        <p:spPr>
          <a:xfrm>
            <a:off x="676275" y="2211388"/>
            <a:ext cx="7824788" cy="762000"/>
          </a:xfrm>
          <a:prstGeom prst="rect">
            <a:avLst/>
          </a:prstGeom>
          <a:noFill/>
          <a:ln w="19050">
            <a:noFill/>
          </a:ln>
          <a:effectLst>
            <a:outerShdw sx="102000" sy="102000" algn="tl" rotWithShape="0">
              <a:schemeClr val="bg1">
                <a:lumMod val="65000"/>
                <a:alpha val="0"/>
              </a:schemeClr>
            </a:outerShdw>
          </a:effectLst>
        </p:spPr>
        <p:txBody>
          <a:bodyPr>
            <a:spAutoFit/>
          </a:bodyPr>
          <a:lstStyle/>
          <a:p>
            <a:r>
              <a:rPr lang="ar-SA" sz="2200" b="1">
                <a:solidFill>
                  <a:srgbClr val="7F7F7F"/>
                </a:solidFill>
                <a:cs typeface="Traditional Arabic" pitchFamily="2" charset="-78"/>
              </a:rPr>
              <a:t>تلميح</a:t>
            </a:r>
            <a:r>
              <a:rPr lang="he-IL" sz="2200" b="1">
                <a:solidFill>
                  <a:srgbClr val="7F7F7F"/>
                </a:solidFill>
                <a:cs typeface="Traditional Arabic" pitchFamily="2" charset="-78"/>
              </a:rPr>
              <a:t>: </a:t>
            </a:r>
            <a:r>
              <a:rPr lang="ar-SA" sz="2200">
                <a:solidFill>
                  <a:srgbClr val="7F7F7F"/>
                </a:solidFill>
                <a:cs typeface="Traditional Arabic" pitchFamily="2" charset="-78"/>
              </a:rPr>
              <a:t>استعملوا مراحل العمل.</a:t>
            </a:r>
            <a:endParaRPr lang="he-IL" sz="2200">
              <a:solidFill>
                <a:srgbClr val="7F7F7F"/>
              </a:solidFill>
              <a:cs typeface="Traditional Arabic" pitchFamily="2" charset="-78"/>
            </a:endParaRPr>
          </a:p>
          <a:p>
            <a:endParaRPr lang="he-IL" sz="2200">
              <a:solidFill>
                <a:srgbClr val="1D4C72"/>
              </a:solidFill>
              <a:cs typeface="Traditional Arabic" pitchFamily="2" charset="-78"/>
            </a:endParaRPr>
          </a:p>
        </p:txBody>
      </p:sp>
      <p:sp>
        <p:nvSpPr>
          <p:cNvPr id="21509" name="Slide Number Placeholder 6"/>
          <p:cNvSpPr>
            <a:spLocks noGrp="1"/>
          </p:cNvSpPr>
          <p:nvPr>
            <p:ph type="sldNum" sz="quarter" idx="12"/>
          </p:nvPr>
        </p:nvSpPr>
        <p:spPr bwMode="auto">
          <a:xfrm>
            <a:off x="457200" y="6564313"/>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279D8F75-A855-4E46-B8B7-16212D5556CF}" type="slidenum">
              <a:rPr lang="he-IL"/>
              <a:pPr>
                <a:defRPr/>
              </a:pPr>
              <a:t>18</a:t>
            </a:fld>
            <a:endParaRPr lang="he-IL"/>
          </a:p>
        </p:txBody>
      </p:sp>
      <p:sp>
        <p:nvSpPr>
          <p:cNvPr id="26629" name="Text Box 3"/>
          <p:cNvSpPr txBox="1">
            <a:spLocks noChangeArrowheads="1"/>
          </p:cNvSpPr>
          <p:nvPr/>
        </p:nvSpPr>
        <p:spPr bwMode="auto">
          <a:xfrm>
            <a:off x="214313" y="620713"/>
            <a:ext cx="8305800" cy="1343025"/>
          </a:xfrm>
          <a:prstGeom prst="rect">
            <a:avLst/>
          </a:prstGeom>
          <a:noFill/>
          <a:ln w="9525">
            <a:noFill/>
            <a:miter lim="800000"/>
            <a:headEnd/>
            <a:tailEnd/>
          </a:ln>
        </p:spPr>
        <p:txBody>
          <a:bodyPr>
            <a:spAutoFit/>
          </a:bodyPr>
          <a:lstStyle/>
          <a:p>
            <a:pPr>
              <a:spcBef>
                <a:spcPct val="50000"/>
              </a:spcBef>
            </a:pPr>
            <a:r>
              <a:rPr lang="ar-SA" sz="2200" b="1">
                <a:solidFill>
                  <a:srgbClr val="1D4C72"/>
                </a:solidFill>
                <a:cs typeface="Traditional Arabic" pitchFamily="2" charset="-78"/>
              </a:rPr>
              <a:t>السؤال</a:t>
            </a:r>
            <a:r>
              <a:rPr lang="he-IL" sz="2200" b="1">
                <a:solidFill>
                  <a:srgbClr val="1D4C72"/>
                </a:solidFill>
                <a:cs typeface="Traditional Arabic" pitchFamily="2" charset="-78"/>
              </a:rPr>
              <a:t> </a:t>
            </a:r>
            <a:r>
              <a:rPr lang="he-IL" b="1">
                <a:solidFill>
                  <a:srgbClr val="1D4C72"/>
                </a:solidFill>
                <a:cs typeface="Times New Roman" pitchFamily="18" charset="0"/>
              </a:rPr>
              <a:t>4</a:t>
            </a:r>
            <a:r>
              <a:rPr lang="he-IL" sz="2200" b="1">
                <a:solidFill>
                  <a:srgbClr val="1D4C72"/>
                </a:solidFill>
                <a:cs typeface="Traditional Arabic" pitchFamily="2" charset="-78"/>
              </a:rPr>
              <a:t>:</a:t>
            </a:r>
            <a:endParaRPr lang="en-US" sz="2200" b="1">
              <a:solidFill>
                <a:srgbClr val="1D4C72"/>
              </a:solidFill>
              <a:cs typeface="Traditional Arabic" pitchFamily="2" charset="-78"/>
            </a:endParaRPr>
          </a:p>
          <a:p>
            <a:pPr>
              <a:spcBef>
                <a:spcPct val="50000"/>
              </a:spcBef>
            </a:pPr>
            <a:r>
              <a:rPr lang="ar-SA" sz="2200">
                <a:solidFill>
                  <a:srgbClr val="1D4C72"/>
                </a:solidFill>
                <a:cs typeface="Traditional Arabic" pitchFamily="2" charset="-78"/>
              </a:rPr>
              <a:t>اكتبوا صيغة تمثيل إلكترونية والمبنى الفراغي والقطبية لكلّ واحد من الجزيئات التالية:</a:t>
            </a:r>
          </a:p>
          <a:p>
            <a:pPr>
              <a:spcBef>
                <a:spcPct val="50000"/>
              </a:spcBef>
            </a:pPr>
            <a:r>
              <a:rPr lang="ar-SA">
                <a:solidFill>
                  <a:srgbClr val="1D4C72"/>
                </a:solidFill>
                <a:latin typeface="Times New Roman" pitchFamily="18" charset="0"/>
                <a:cs typeface="Times New Roman" pitchFamily="18" charset="0"/>
              </a:rPr>
              <a:t> </a:t>
            </a:r>
            <a:r>
              <a:rPr lang="en-US">
                <a:solidFill>
                  <a:srgbClr val="1D4C72"/>
                </a:solidFill>
                <a:latin typeface="Times New Roman" pitchFamily="18" charset="0"/>
                <a:cs typeface="Times New Roman" pitchFamily="18" charset="0"/>
              </a:rPr>
              <a:t>CS</a:t>
            </a:r>
            <a:r>
              <a:rPr lang="en-US" baseline="-25000">
                <a:solidFill>
                  <a:srgbClr val="1D4C72"/>
                </a:solidFill>
                <a:latin typeface="Times New Roman" pitchFamily="18" charset="0"/>
                <a:cs typeface="Times New Roman" pitchFamily="18" charset="0"/>
              </a:rPr>
              <a:t>2 </a:t>
            </a:r>
            <a:r>
              <a:rPr lang="en-US">
                <a:solidFill>
                  <a:srgbClr val="1D4C72"/>
                </a:solidFill>
                <a:latin typeface="Times New Roman" pitchFamily="18" charset="0"/>
                <a:cs typeface="Times New Roman" pitchFamily="18" charset="0"/>
              </a:rPr>
              <a:t> ,  PCl</a:t>
            </a:r>
            <a:r>
              <a:rPr lang="en-US" baseline="-25000">
                <a:solidFill>
                  <a:srgbClr val="1D4C72"/>
                </a:solidFill>
                <a:latin typeface="Times New Roman" pitchFamily="18" charset="0"/>
                <a:cs typeface="Times New Roman" pitchFamily="18" charset="0"/>
              </a:rPr>
              <a:t>3</a:t>
            </a:r>
            <a:r>
              <a:rPr lang="en-US">
                <a:solidFill>
                  <a:srgbClr val="1D4C72"/>
                </a:solidFill>
                <a:latin typeface="Times New Roman" pitchFamily="18" charset="0"/>
                <a:cs typeface="Times New Roman" pitchFamily="18" charset="0"/>
              </a:rPr>
              <a:t> ,   CH</a:t>
            </a:r>
            <a:r>
              <a:rPr lang="en-US" baseline="-25000">
                <a:solidFill>
                  <a:srgbClr val="1D4C72"/>
                </a:solidFill>
                <a:latin typeface="Times New Roman" pitchFamily="18" charset="0"/>
                <a:cs typeface="Times New Roman" pitchFamily="18" charset="0"/>
              </a:rPr>
              <a:t>2</a:t>
            </a:r>
            <a:r>
              <a:rPr lang="en-US">
                <a:solidFill>
                  <a:srgbClr val="1D4C72"/>
                </a:solidFill>
                <a:latin typeface="Times New Roman" pitchFamily="18" charset="0"/>
                <a:cs typeface="Times New Roman" pitchFamily="18" charset="0"/>
              </a:rPr>
              <a:t>Br</a:t>
            </a:r>
            <a:r>
              <a:rPr lang="en-US" baseline="-25000">
                <a:solidFill>
                  <a:srgbClr val="1D4C72"/>
                </a:solidFill>
                <a:latin typeface="Times New Roman" pitchFamily="18" charset="0"/>
                <a:cs typeface="Times New Roman" pitchFamily="18" charset="0"/>
              </a:rPr>
              <a:t>2</a:t>
            </a:r>
            <a:r>
              <a:rPr lang="en-US">
                <a:solidFill>
                  <a:srgbClr val="1D4C72"/>
                </a:solidFill>
                <a:latin typeface="Times New Roman" pitchFamily="18" charset="0"/>
                <a:cs typeface="Times New Roman" pitchFamily="18" charset="0"/>
              </a:rPr>
              <a:t> ,  I</a:t>
            </a:r>
            <a:r>
              <a:rPr lang="en-US" baseline="-25000">
                <a:solidFill>
                  <a:srgbClr val="1D4C72"/>
                </a:solidFill>
                <a:latin typeface="Times New Roman" pitchFamily="18" charset="0"/>
                <a:cs typeface="Times New Roman" pitchFamily="18" charset="0"/>
              </a:rPr>
              <a:t>2</a:t>
            </a:r>
            <a:r>
              <a:rPr lang="en-US">
                <a:solidFill>
                  <a:srgbClr val="1D4C72"/>
                </a:solidFill>
                <a:latin typeface="Times New Roman" pitchFamily="18" charset="0"/>
                <a:cs typeface="Times New Roman" pitchFamily="18" charset="0"/>
              </a:rPr>
              <a:t>O</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מלבן 68"/>
          <p:cNvSpPr/>
          <p:nvPr/>
        </p:nvSpPr>
        <p:spPr>
          <a:xfrm>
            <a:off x="395288" y="2420938"/>
            <a:ext cx="7993062" cy="3887787"/>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2"/>
              </a:buBlip>
              <a:defRPr/>
            </a:pPr>
            <a:endParaRPr lang="he-IL" sz="1200" dirty="0">
              <a:solidFill>
                <a:schemeClr val="tx1"/>
              </a:solidFill>
            </a:endParaRPr>
          </a:p>
        </p:txBody>
      </p:sp>
      <p:sp>
        <p:nvSpPr>
          <p:cNvPr id="27650" name="Text Box 3"/>
          <p:cNvSpPr txBox="1">
            <a:spLocks noChangeArrowheads="1"/>
          </p:cNvSpPr>
          <p:nvPr/>
        </p:nvSpPr>
        <p:spPr bwMode="auto">
          <a:xfrm>
            <a:off x="468313" y="549275"/>
            <a:ext cx="7993062" cy="839788"/>
          </a:xfrm>
          <a:prstGeom prst="rect">
            <a:avLst/>
          </a:prstGeom>
          <a:noFill/>
          <a:ln w="9525">
            <a:noFill/>
            <a:miter lim="800000"/>
            <a:headEnd/>
            <a:tailEnd/>
          </a:ln>
        </p:spPr>
        <p:txBody>
          <a:bodyPr>
            <a:spAutoFit/>
          </a:bodyPr>
          <a:lstStyle/>
          <a:p>
            <a:r>
              <a:rPr lang="ar-SA" sz="2200">
                <a:solidFill>
                  <a:srgbClr val="1D4C72"/>
                </a:solidFill>
                <a:cs typeface="Traditional Arabic" pitchFamily="2" charset="-78"/>
              </a:rPr>
              <a:t>اكتبوا صيغة تمثيل إلكترونية والمبنى الفراغي والقطبية لكلّ واحد من الجزيئات التالية:</a:t>
            </a:r>
            <a:endParaRPr lang="en-US" sz="2200">
              <a:solidFill>
                <a:srgbClr val="1D4C72"/>
              </a:solidFill>
              <a:cs typeface="Traditional Arabic" pitchFamily="2" charset="-78"/>
            </a:endParaRPr>
          </a:p>
          <a:p>
            <a:pPr>
              <a:spcBef>
                <a:spcPct val="50000"/>
              </a:spcBef>
            </a:pPr>
            <a:r>
              <a:rPr lang="en-US">
                <a:solidFill>
                  <a:srgbClr val="1D4C72"/>
                </a:solidFill>
                <a:latin typeface="Times New Roman" pitchFamily="18" charset="0"/>
                <a:cs typeface="Times New Roman" pitchFamily="18" charset="0"/>
              </a:rPr>
              <a:t>CS</a:t>
            </a:r>
            <a:r>
              <a:rPr lang="en-US" baseline="-25000">
                <a:solidFill>
                  <a:srgbClr val="1D4C72"/>
                </a:solidFill>
                <a:latin typeface="Times New Roman" pitchFamily="18" charset="0"/>
                <a:cs typeface="Times New Roman" pitchFamily="18" charset="0"/>
              </a:rPr>
              <a:t>2 </a:t>
            </a:r>
            <a:r>
              <a:rPr lang="en-US">
                <a:solidFill>
                  <a:srgbClr val="1D4C72"/>
                </a:solidFill>
                <a:latin typeface="Times New Roman" pitchFamily="18" charset="0"/>
                <a:cs typeface="Times New Roman" pitchFamily="18" charset="0"/>
              </a:rPr>
              <a:t> ,     PCl</a:t>
            </a:r>
            <a:r>
              <a:rPr lang="en-US" baseline="-25000">
                <a:solidFill>
                  <a:srgbClr val="1D4C72"/>
                </a:solidFill>
                <a:latin typeface="Times New Roman" pitchFamily="18" charset="0"/>
                <a:cs typeface="Times New Roman" pitchFamily="18" charset="0"/>
              </a:rPr>
              <a:t>3</a:t>
            </a:r>
            <a:r>
              <a:rPr lang="en-US">
                <a:solidFill>
                  <a:srgbClr val="1D4C72"/>
                </a:solidFill>
                <a:latin typeface="Times New Roman" pitchFamily="18" charset="0"/>
                <a:cs typeface="Times New Roman" pitchFamily="18" charset="0"/>
              </a:rPr>
              <a:t> ,      CH</a:t>
            </a:r>
            <a:r>
              <a:rPr lang="en-US" baseline="-25000">
                <a:solidFill>
                  <a:srgbClr val="1D4C72"/>
                </a:solidFill>
                <a:latin typeface="Times New Roman" pitchFamily="18" charset="0"/>
                <a:cs typeface="Times New Roman" pitchFamily="18" charset="0"/>
              </a:rPr>
              <a:t>2</a:t>
            </a:r>
            <a:r>
              <a:rPr lang="en-US">
                <a:solidFill>
                  <a:srgbClr val="1D4C72"/>
                </a:solidFill>
                <a:latin typeface="Times New Roman" pitchFamily="18" charset="0"/>
                <a:cs typeface="Times New Roman" pitchFamily="18" charset="0"/>
              </a:rPr>
              <a:t>Br</a:t>
            </a:r>
            <a:r>
              <a:rPr lang="en-US" baseline="-25000">
                <a:solidFill>
                  <a:srgbClr val="1D4C72"/>
                </a:solidFill>
                <a:latin typeface="Times New Roman" pitchFamily="18" charset="0"/>
                <a:cs typeface="Times New Roman" pitchFamily="18" charset="0"/>
              </a:rPr>
              <a:t>2</a:t>
            </a:r>
            <a:r>
              <a:rPr lang="en-US">
                <a:solidFill>
                  <a:srgbClr val="1D4C72"/>
                </a:solidFill>
                <a:latin typeface="Times New Roman" pitchFamily="18" charset="0"/>
                <a:cs typeface="Times New Roman" pitchFamily="18" charset="0"/>
              </a:rPr>
              <a:t> ,    I</a:t>
            </a:r>
            <a:r>
              <a:rPr lang="en-US" baseline="-25000">
                <a:solidFill>
                  <a:srgbClr val="1D4C72"/>
                </a:solidFill>
                <a:latin typeface="Times New Roman" pitchFamily="18" charset="0"/>
                <a:cs typeface="Times New Roman" pitchFamily="18" charset="0"/>
              </a:rPr>
              <a:t>2</a:t>
            </a:r>
            <a:r>
              <a:rPr lang="en-US">
                <a:solidFill>
                  <a:srgbClr val="1D4C72"/>
                </a:solidFill>
                <a:latin typeface="Times New Roman" pitchFamily="18" charset="0"/>
                <a:cs typeface="Times New Roman" pitchFamily="18" charset="0"/>
              </a:rPr>
              <a:t>O</a:t>
            </a:r>
          </a:p>
        </p:txBody>
      </p:sp>
      <p:grpSp>
        <p:nvGrpSpPr>
          <p:cNvPr id="27651" name="קבוצה 64"/>
          <p:cNvGrpSpPr>
            <a:grpSpLocks/>
          </p:cNvGrpSpPr>
          <p:nvPr/>
        </p:nvGrpSpPr>
        <p:grpSpPr bwMode="auto">
          <a:xfrm>
            <a:off x="4427538" y="3213100"/>
            <a:ext cx="1657350" cy="3146425"/>
            <a:chOff x="4500059" y="3212976"/>
            <a:chExt cx="1656117" cy="3146554"/>
          </a:xfrm>
        </p:grpSpPr>
        <p:grpSp>
          <p:nvGrpSpPr>
            <p:cNvPr id="27683" name="קבוצה 8"/>
            <p:cNvGrpSpPr>
              <a:grpSpLocks/>
            </p:cNvGrpSpPr>
            <p:nvPr/>
          </p:nvGrpSpPr>
          <p:grpSpPr bwMode="auto">
            <a:xfrm>
              <a:off x="4932039" y="3534106"/>
              <a:ext cx="720080" cy="903004"/>
              <a:chOff x="3843919" y="5517232"/>
              <a:chExt cx="800089" cy="993305"/>
            </a:xfrm>
          </p:grpSpPr>
          <p:sp>
            <p:nvSpPr>
              <p:cNvPr id="27687" name="TextBox 9"/>
              <p:cNvSpPr txBox="1">
                <a:spLocks noChangeArrowheads="1"/>
              </p:cNvSpPr>
              <p:nvPr/>
            </p:nvSpPr>
            <p:spPr bwMode="auto">
              <a:xfrm>
                <a:off x="3995936" y="5805264"/>
                <a:ext cx="360040" cy="440121"/>
              </a:xfrm>
              <a:prstGeom prst="rect">
                <a:avLst/>
              </a:prstGeom>
              <a:noFill/>
              <a:ln w="9525">
                <a:noFill/>
                <a:miter lim="800000"/>
                <a:headEnd/>
                <a:tailEnd/>
              </a:ln>
            </p:spPr>
            <p:txBody>
              <a:bodyPr>
                <a:spAutoFit/>
              </a:bodyPr>
              <a:lstStyle/>
              <a:p>
                <a:pPr algn="l" rtl="0"/>
                <a:r>
                  <a:rPr lang="en-US" sz="2000"/>
                  <a:t>C</a:t>
                </a:r>
                <a:endParaRPr lang="he-IL" sz="2000"/>
              </a:p>
            </p:txBody>
          </p:sp>
          <p:cxnSp>
            <p:nvCxnSpPr>
              <p:cNvPr id="11" name="מחבר ישר 10"/>
              <p:cNvCxnSpPr/>
              <p:nvPr/>
            </p:nvCxnSpPr>
            <p:spPr>
              <a:xfrm rot="5400000">
                <a:off x="4031868" y="5696618"/>
                <a:ext cx="35974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מחבר ישר 11"/>
              <p:cNvCxnSpPr>
                <a:stCxn id="27687" idx="3"/>
              </p:cNvCxnSpPr>
              <p:nvPr/>
            </p:nvCxnSpPr>
            <p:spPr>
              <a:xfrm>
                <a:off x="4356271" y="6024926"/>
                <a:ext cx="287301" cy="13970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מחבר ישר 12"/>
              <p:cNvCxnSpPr/>
              <p:nvPr/>
            </p:nvCxnSpPr>
            <p:spPr>
              <a:xfrm rot="16200000" flipH="1">
                <a:off x="4117256" y="6303116"/>
                <a:ext cx="338787" cy="7579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4" name="משולש שווה שוקיים 13"/>
              <p:cNvSpPr/>
              <p:nvPr/>
            </p:nvSpPr>
            <p:spPr>
              <a:xfrm>
                <a:off x="3843919" y="5949280"/>
                <a:ext cx="144016" cy="402839"/>
              </a:xfrm>
              <a:prstGeom prst="triangle">
                <a:avLst/>
              </a:prstGeom>
              <a:solidFill>
                <a:schemeClr val="accent1"/>
              </a:solidFill>
              <a:ln w="28575">
                <a:solidFill>
                  <a:schemeClr val="tx1"/>
                </a:solidFill>
              </a:ln>
              <a:scene3d>
                <a:camera prst="orthographicFront">
                  <a:rot lat="0" lon="3000000" rev="189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flatTx/>
              </a:bodyPr>
              <a:lstStyle/>
              <a:p>
                <a:pPr algn="ctr" rtl="0">
                  <a:defRPr/>
                </a:pPr>
                <a:endParaRPr lang="he-IL" sz="2000">
                  <a:solidFill>
                    <a:schemeClr val="tx1"/>
                  </a:solidFill>
                </a:endParaRPr>
              </a:p>
            </p:txBody>
          </p:sp>
        </p:grpSp>
        <p:sp>
          <p:nvSpPr>
            <p:cNvPr id="27684" name="TextBox 41"/>
            <p:cNvSpPr txBox="1">
              <a:spLocks noChangeArrowheads="1"/>
            </p:cNvSpPr>
            <p:nvPr/>
          </p:nvSpPr>
          <p:spPr bwMode="auto">
            <a:xfrm>
              <a:off x="5076056" y="3212976"/>
              <a:ext cx="504056" cy="400110"/>
            </a:xfrm>
            <a:prstGeom prst="rect">
              <a:avLst/>
            </a:prstGeom>
            <a:noFill/>
            <a:ln w="9525">
              <a:noFill/>
              <a:miter lim="800000"/>
              <a:headEnd/>
              <a:tailEnd/>
            </a:ln>
          </p:spPr>
          <p:txBody>
            <a:bodyPr>
              <a:spAutoFit/>
            </a:bodyPr>
            <a:lstStyle/>
            <a:p>
              <a:pPr algn="l" rtl="0"/>
              <a:r>
                <a:rPr lang="en-US" sz="2000"/>
                <a:t>Br</a:t>
              </a:r>
              <a:endParaRPr lang="he-IL" sz="2000"/>
            </a:p>
          </p:txBody>
        </p:sp>
        <p:sp>
          <p:nvSpPr>
            <p:cNvPr id="27685" name="TextBox 42"/>
            <p:cNvSpPr txBox="1">
              <a:spLocks noChangeArrowheads="1"/>
            </p:cNvSpPr>
            <p:nvPr/>
          </p:nvSpPr>
          <p:spPr bwMode="auto">
            <a:xfrm>
              <a:off x="5580112" y="3966155"/>
              <a:ext cx="576064" cy="400110"/>
            </a:xfrm>
            <a:prstGeom prst="rect">
              <a:avLst/>
            </a:prstGeom>
            <a:noFill/>
            <a:ln w="9525">
              <a:noFill/>
              <a:miter lim="800000"/>
              <a:headEnd/>
              <a:tailEnd/>
            </a:ln>
          </p:spPr>
          <p:txBody>
            <a:bodyPr>
              <a:spAutoFit/>
            </a:bodyPr>
            <a:lstStyle/>
            <a:p>
              <a:pPr algn="l" rtl="0"/>
              <a:r>
                <a:rPr lang="en-US" sz="2000"/>
                <a:t>Br</a:t>
              </a:r>
              <a:endParaRPr lang="he-IL" sz="2000"/>
            </a:p>
          </p:txBody>
        </p:sp>
        <p:sp>
          <p:nvSpPr>
            <p:cNvPr id="27686" name="TextBox 43"/>
            <p:cNvSpPr txBox="1">
              <a:spLocks noChangeArrowheads="1"/>
            </p:cNvSpPr>
            <p:nvPr/>
          </p:nvSpPr>
          <p:spPr bwMode="auto">
            <a:xfrm>
              <a:off x="4500059" y="4652897"/>
              <a:ext cx="1438791" cy="1706633"/>
            </a:xfrm>
            <a:prstGeom prst="rect">
              <a:avLst/>
            </a:prstGeom>
            <a:noFill/>
            <a:ln w="9525">
              <a:noFill/>
              <a:miter lim="800000"/>
              <a:headEnd/>
              <a:tailEnd/>
            </a:ln>
          </p:spPr>
          <p:txBody>
            <a:bodyPr>
              <a:spAutoFit/>
            </a:bodyPr>
            <a:lstStyle/>
            <a:p>
              <a:r>
                <a:rPr lang="ar-SA" sz="2200">
                  <a:solidFill>
                    <a:srgbClr val="FF6600"/>
                  </a:solidFill>
                  <a:cs typeface="Traditional Arabic" pitchFamily="2" charset="-78"/>
                </a:rPr>
                <a:t>رباعي السطوح</a:t>
              </a:r>
              <a:endParaRPr lang="he-IL" sz="2200">
                <a:solidFill>
                  <a:srgbClr val="FF6600"/>
                </a:solidFill>
                <a:cs typeface="Traditional Arabic" pitchFamily="2" charset="-78"/>
              </a:endParaRPr>
            </a:p>
            <a:p>
              <a:r>
                <a:rPr lang="ar-SA" sz="2200">
                  <a:cs typeface="Traditional Arabic" pitchFamily="2" charset="-78"/>
                </a:rPr>
                <a:t>ذرّاته مختلفة، لا يوجد تماثل ولذلك </a:t>
              </a:r>
              <a:r>
                <a:rPr lang="ar-SA" sz="2200" b="1">
                  <a:solidFill>
                    <a:srgbClr val="FF6600"/>
                  </a:solidFill>
                  <a:cs typeface="Traditional Arabic" pitchFamily="2" charset="-78"/>
                </a:rPr>
                <a:t>قطبي</a:t>
              </a:r>
              <a:r>
                <a:rPr lang="he-IL" b="1"/>
                <a:t> </a:t>
              </a:r>
            </a:p>
            <a:p>
              <a:endParaRPr lang="he-IL"/>
            </a:p>
          </p:txBody>
        </p:sp>
      </p:grpSp>
      <p:grpSp>
        <p:nvGrpSpPr>
          <p:cNvPr id="27652" name="קבוצה 66"/>
          <p:cNvGrpSpPr>
            <a:grpSpLocks/>
          </p:cNvGrpSpPr>
          <p:nvPr/>
        </p:nvGrpSpPr>
        <p:grpSpPr bwMode="auto">
          <a:xfrm>
            <a:off x="2268538" y="3068638"/>
            <a:ext cx="1871662" cy="2176462"/>
            <a:chOff x="2338874" y="2924944"/>
            <a:chExt cx="1585054" cy="2176416"/>
          </a:xfrm>
        </p:grpSpPr>
        <p:grpSp>
          <p:nvGrpSpPr>
            <p:cNvPr id="27675" name="קבוצה 16"/>
            <p:cNvGrpSpPr>
              <a:grpSpLocks/>
            </p:cNvGrpSpPr>
            <p:nvPr/>
          </p:nvGrpSpPr>
          <p:grpSpPr bwMode="auto">
            <a:xfrm>
              <a:off x="3059832" y="2924944"/>
              <a:ext cx="864096" cy="936104"/>
              <a:chOff x="6012160" y="4149080"/>
              <a:chExt cx="864096" cy="792087"/>
            </a:xfrm>
          </p:grpSpPr>
          <p:grpSp>
            <p:nvGrpSpPr>
              <p:cNvPr id="27677" name="קבוצה 57"/>
              <p:cNvGrpSpPr>
                <a:grpSpLocks/>
              </p:cNvGrpSpPr>
              <p:nvPr/>
            </p:nvGrpSpPr>
            <p:grpSpPr bwMode="auto">
              <a:xfrm>
                <a:off x="6012160" y="4410927"/>
                <a:ext cx="864096" cy="530240"/>
                <a:chOff x="6012160" y="4410927"/>
                <a:chExt cx="864096" cy="530240"/>
              </a:xfrm>
            </p:grpSpPr>
            <p:sp>
              <p:nvSpPr>
                <p:cNvPr id="27679" name="TextBox 19"/>
                <p:cNvSpPr txBox="1">
                  <a:spLocks noChangeArrowheads="1"/>
                </p:cNvSpPr>
                <p:nvPr/>
              </p:nvSpPr>
              <p:spPr bwMode="auto">
                <a:xfrm>
                  <a:off x="6192180" y="4410927"/>
                  <a:ext cx="324036" cy="461665"/>
                </a:xfrm>
                <a:prstGeom prst="rect">
                  <a:avLst/>
                </a:prstGeom>
                <a:noFill/>
                <a:ln w="9525">
                  <a:noFill/>
                  <a:miter lim="800000"/>
                  <a:headEnd/>
                  <a:tailEnd/>
                </a:ln>
              </p:spPr>
              <p:txBody>
                <a:bodyPr>
                  <a:spAutoFit/>
                </a:bodyPr>
                <a:lstStyle/>
                <a:p>
                  <a:pPr algn="l" rtl="0"/>
                  <a:r>
                    <a:rPr lang="en-US" sz="2400"/>
                    <a:t>P</a:t>
                  </a:r>
                  <a:endParaRPr lang="he-IL" sz="2400"/>
                </a:p>
              </p:txBody>
            </p:sp>
            <p:cxnSp>
              <p:nvCxnSpPr>
                <p:cNvPr id="21" name="מחבר ישר 20"/>
                <p:cNvCxnSpPr/>
                <p:nvPr/>
              </p:nvCxnSpPr>
              <p:spPr>
                <a:xfrm>
                  <a:off x="6544188" y="4638019"/>
                  <a:ext cx="332068" cy="2310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מחבר ישר 21"/>
                <p:cNvCxnSpPr/>
                <p:nvPr/>
              </p:nvCxnSpPr>
              <p:spPr>
                <a:xfrm rot="16200000" flipH="1">
                  <a:off x="6329840" y="4828074"/>
                  <a:ext cx="196113" cy="30921"/>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3" name="משולש שווה שוקיים 22"/>
                <p:cNvSpPr/>
                <p:nvPr/>
              </p:nvSpPr>
              <p:spPr>
                <a:xfrm>
                  <a:off x="6012160" y="4581127"/>
                  <a:ext cx="144016" cy="360039"/>
                </a:xfrm>
                <a:prstGeom prst="triangle">
                  <a:avLst/>
                </a:prstGeom>
                <a:solidFill>
                  <a:schemeClr val="accent1"/>
                </a:solidFill>
                <a:ln w="28575">
                  <a:solidFill>
                    <a:schemeClr val="tx1"/>
                  </a:solidFill>
                </a:ln>
                <a:scene3d>
                  <a:camera prst="orthographicFront">
                    <a:rot lat="0" lon="3000000" rev="189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flatTx/>
                </a:bodyPr>
                <a:lstStyle/>
                <a:p>
                  <a:pPr algn="ctr" rtl="0">
                    <a:defRPr/>
                  </a:pPr>
                  <a:endParaRPr lang="he-IL" sz="2400">
                    <a:solidFill>
                      <a:schemeClr val="tx1"/>
                    </a:solidFill>
                  </a:endParaRPr>
                </a:p>
              </p:txBody>
            </p:sp>
          </p:grpSp>
          <p:sp>
            <p:nvSpPr>
              <p:cNvPr id="27678" name="TextBox 18"/>
              <p:cNvSpPr txBox="1">
                <a:spLocks noChangeArrowheads="1"/>
              </p:cNvSpPr>
              <p:nvPr/>
            </p:nvSpPr>
            <p:spPr bwMode="auto">
              <a:xfrm>
                <a:off x="6228184" y="4149080"/>
                <a:ext cx="432048" cy="461665"/>
              </a:xfrm>
              <a:prstGeom prst="rect">
                <a:avLst/>
              </a:prstGeom>
              <a:noFill/>
              <a:ln w="9525">
                <a:noFill/>
                <a:miter lim="800000"/>
                <a:headEnd/>
                <a:tailEnd/>
              </a:ln>
            </p:spPr>
            <p:txBody>
              <a:bodyPr>
                <a:spAutoFit/>
              </a:bodyPr>
              <a:lstStyle/>
              <a:p>
                <a:pPr algn="l" rtl="0"/>
                <a:r>
                  <a:rPr lang="en-US" sz="2400" b="1"/>
                  <a:t>..</a:t>
                </a:r>
                <a:endParaRPr lang="he-IL" sz="2400" b="1"/>
              </a:p>
            </p:txBody>
          </p:sp>
        </p:grpSp>
        <p:sp>
          <p:nvSpPr>
            <p:cNvPr id="27676" name="TextBox 44"/>
            <p:cNvSpPr txBox="1">
              <a:spLocks noChangeArrowheads="1"/>
            </p:cNvSpPr>
            <p:nvPr/>
          </p:nvSpPr>
          <p:spPr bwMode="auto">
            <a:xfrm>
              <a:off x="2338874" y="4004421"/>
              <a:ext cx="1585054" cy="1096939"/>
            </a:xfrm>
            <a:prstGeom prst="rect">
              <a:avLst/>
            </a:prstGeom>
            <a:noFill/>
            <a:ln w="9525">
              <a:noFill/>
              <a:miter lim="800000"/>
              <a:headEnd/>
              <a:tailEnd/>
            </a:ln>
          </p:spPr>
          <p:txBody>
            <a:bodyPr>
              <a:spAutoFit/>
            </a:bodyPr>
            <a:lstStyle/>
            <a:p>
              <a:r>
                <a:rPr lang="ar-SA" sz="2200">
                  <a:solidFill>
                    <a:srgbClr val="FF6600"/>
                  </a:solidFill>
                  <a:cs typeface="Traditional Arabic" pitchFamily="2" charset="-78"/>
                </a:rPr>
                <a:t>هرم ثلاثي</a:t>
              </a:r>
              <a:endParaRPr lang="he-IL" sz="2200">
                <a:solidFill>
                  <a:srgbClr val="FF6600"/>
                </a:solidFill>
                <a:cs typeface="Traditional Arabic" pitchFamily="2" charset="-78"/>
              </a:endParaRPr>
            </a:p>
            <a:p>
              <a:r>
                <a:rPr lang="ar-SA" sz="2200">
                  <a:cs typeface="Traditional Arabic" pitchFamily="2" charset="-78"/>
                </a:rPr>
                <a:t>الأربطة قطبية، والمبنى غير متماثل لذلك </a:t>
              </a:r>
              <a:r>
                <a:rPr lang="ar-SA" sz="2200" b="1">
                  <a:solidFill>
                    <a:srgbClr val="FF6600"/>
                  </a:solidFill>
                  <a:cs typeface="Traditional Arabic" pitchFamily="2" charset="-78"/>
                </a:rPr>
                <a:t>قطبي</a:t>
              </a:r>
              <a:r>
                <a:rPr lang="he-IL" b="1">
                  <a:solidFill>
                    <a:srgbClr val="FF6600"/>
                  </a:solidFill>
                </a:rPr>
                <a:t> </a:t>
              </a:r>
            </a:p>
          </p:txBody>
        </p:sp>
      </p:grpSp>
      <p:grpSp>
        <p:nvGrpSpPr>
          <p:cNvPr id="27653" name="קבוצה 67"/>
          <p:cNvGrpSpPr>
            <a:grpSpLocks/>
          </p:cNvGrpSpPr>
          <p:nvPr/>
        </p:nvGrpSpPr>
        <p:grpSpPr bwMode="auto">
          <a:xfrm>
            <a:off x="684213" y="3357563"/>
            <a:ext cx="1439862" cy="2651125"/>
            <a:chOff x="755576" y="3212976"/>
            <a:chExt cx="1440160" cy="2651126"/>
          </a:xfrm>
        </p:grpSpPr>
        <p:sp>
          <p:nvSpPr>
            <p:cNvPr id="27673" name="TextBox 14"/>
            <p:cNvSpPr txBox="1">
              <a:spLocks noChangeArrowheads="1"/>
            </p:cNvSpPr>
            <p:nvPr/>
          </p:nvSpPr>
          <p:spPr bwMode="auto">
            <a:xfrm>
              <a:off x="971521" y="3212976"/>
              <a:ext cx="1224215" cy="396875"/>
            </a:xfrm>
            <a:prstGeom prst="rect">
              <a:avLst/>
            </a:prstGeom>
            <a:noFill/>
            <a:ln w="9525">
              <a:noFill/>
              <a:miter lim="800000"/>
              <a:headEnd/>
              <a:tailEnd/>
            </a:ln>
          </p:spPr>
          <p:txBody>
            <a:bodyPr>
              <a:spAutoFit/>
            </a:bodyPr>
            <a:lstStyle/>
            <a:p>
              <a:pPr algn="l" rtl="0"/>
              <a:r>
                <a:rPr lang="en-US" sz="2000">
                  <a:latin typeface="Times New Roman" pitchFamily="18" charset="0"/>
                  <a:cs typeface="Times New Roman" pitchFamily="18" charset="0"/>
                </a:rPr>
                <a:t>S=C=S</a:t>
              </a:r>
              <a:endParaRPr lang="he-IL" sz="2000">
                <a:latin typeface="Times New Roman" pitchFamily="18" charset="0"/>
                <a:cs typeface="Times New Roman" pitchFamily="18" charset="0"/>
              </a:endParaRPr>
            </a:p>
          </p:txBody>
        </p:sp>
        <p:sp>
          <p:nvSpPr>
            <p:cNvPr id="27674" name="TextBox 45"/>
            <p:cNvSpPr txBox="1">
              <a:spLocks noChangeArrowheads="1"/>
            </p:cNvSpPr>
            <p:nvPr/>
          </p:nvSpPr>
          <p:spPr bwMode="auto">
            <a:xfrm>
              <a:off x="755576" y="3762251"/>
              <a:ext cx="1368708" cy="2101851"/>
            </a:xfrm>
            <a:prstGeom prst="rect">
              <a:avLst/>
            </a:prstGeom>
            <a:noFill/>
            <a:ln w="9525">
              <a:noFill/>
              <a:miter lim="800000"/>
              <a:headEnd/>
              <a:tailEnd/>
            </a:ln>
          </p:spPr>
          <p:txBody>
            <a:bodyPr>
              <a:spAutoFit/>
            </a:bodyPr>
            <a:lstStyle/>
            <a:p>
              <a:r>
                <a:rPr lang="ar-SA" sz="2200">
                  <a:solidFill>
                    <a:srgbClr val="FF6600"/>
                  </a:solidFill>
                  <a:cs typeface="Traditional Arabic" pitchFamily="2" charset="-78"/>
                </a:rPr>
                <a:t>خطّي</a:t>
              </a:r>
              <a:endParaRPr lang="he-IL" sz="2200">
                <a:solidFill>
                  <a:srgbClr val="FF6600"/>
                </a:solidFill>
                <a:cs typeface="Traditional Arabic" pitchFamily="2" charset="-78"/>
              </a:endParaRPr>
            </a:p>
            <a:p>
              <a:r>
                <a:rPr lang="ar-SA" sz="2200">
                  <a:cs typeface="Traditional Arabic" pitchFamily="2" charset="-78"/>
                </a:rPr>
                <a:t>المبنى متماثل، والأربطة غير قطبية ولذلك</a:t>
              </a:r>
              <a:endParaRPr lang="he-IL" sz="2200">
                <a:cs typeface="Traditional Arabic" pitchFamily="2" charset="-78"/>
              </a:endParaRPr>
            </a:p>
            <a:p>
              <a:r>
                <a:rPr lang="ar-SA" sz="2200" b="1">
                  <a:solidFill>
                    <a:srgbClr val="FF6600"/>
                  </a:solidFill>
                  <a:cs typeface="Traditional Arabic" pitchFamily="2" charset="-78"/>
                </a:rPr>
                <a:t>ليس قطبيًا</a:t>
              </a:r>
              <a:endParaRPr lang="he-IL" sz="2200" b="1">
                <a:solidFill>
                  <a:srgbClr val="FF6600"/>
                </a:solidFill>
                <a:cs typeface="Traditional Arabic" pitchFamily="2" charset="-78"/>
              </a:endParaRPr>
            </a:p>
            <a:p>
              <a:endParaRPr lang="he-IL" sz="2200">
                <a:cs typeface="Traditional Arabic" pitchFamily="2" charset="-78"/>
              </a:endParaRPr>
            </a:p>
          </p:txBody>
        </p:sp>
      </p:grpSp>
      <p:sp>
        <p:nvSpPr>
          <p:cNvPr id="47" name="TextBox 46"/>
          <p:cNvSpPr txBox="1"/>
          <p:nvPr/>
        </p:nvSpPr>
        <p:spPr>
          <a:xfrm>
            <a:off x="357188" y="44450"/>
            <a:ext cx="8143875" cy="427038"/>
          </a:xfrm>
          <a:prstGeom prst="rect">
            <a:avLst/>
          </a:prstGeom>
          <a:noFill/>
          <a:ln w="19050">
            <a:noFill/>
          </a:ln>
          <a:effectLst>
            <a:outerShdw sx="102000" sy="102000" algn="tl" rotWithShape="0">
              <a:schemeClr val="bg1">
                <a:lumMod val="65000"/>
                <a:alpha val="0"/>
              </a:schemeClr>
            </a:outerShdw>
          </a:effectLst>
        </p:spPr>
        <p:txBody>
          <a:bodyPr>
            <a:spAutoFit/>
          </a:bodyPr>
          <a:lstStyle/>
          <a:p>
            <a:r>
              <a:rPr lang="ar-SA" sz="2200" b="1">
                <a:solidFill>
                  <a:srgbClr val="FF6600"/>
                </a:solidFill>
                <a:cs typeface="Traditional Arabic" pitchFamily="2" charset="-78"/>
              </a:rPr>
              <a:t>قطبية الجزيئات</a:t>
            </a:r>
            <a:endParaRPr lang="he-IL" sz="2200" b="1">
              <a:solidFill>
                <a:srgbClr val="FF6600"/>
              </a:solidFill>
              <a:cs typeface="Traditional Arabic" pitchFamily="2" charset="-78"/>
            </a:endParaRPr>
          </a:p>
        </p:txBody>
      </p:sp>
      <p:sp>
        <p:nvSpPr>
          <p:cNvPr id="27655" name="מלבן 53"/>
          <p:cNvSpPr>
            <a:spLocks noChangeArrowheads="1"/>
          </p:cNvSpPr>
          <p:nvPr/>
        </p:nvSpPr>
        <p:spPr bwMode="auto">
          <a:xfrm>
            <a:off x="7485063" y="2560638"/>
            <a:ext cx="776287" cy="427037"/>
          </a:xfrm>
          <a:prstGeom prst="rect">
            <a:avLst/>
          </a:prstGeom>
          <a:noFill/>
          <a:ln w="9525">
            <a:noFill/>
            <a:miter lim="800000"/>
            <a:headEnd/>
            <a:tailEnd/>
          </a:ln>
        </p:spPr>
        <p:txBody>
          <a:bodyPr wrap="none">
            <a:spAutoFit/>
          </a:bodyPr>
          <a:lstStyle/>
          <a:p>
            <a:pPr>
              <a:spcBef>
                <a:spcPct val="50000"/>
              </a:spcBef>
            </a:pPr>
            <a:r>
              <a:rPr lang="ar-SA" sz="2200" b="1">
                <a:cs typeface="Traditional Arabic" pitchFamily="2" charset="-78"/>
              </a:rPr>
              <a:t>الإجابة</a:t>
            </a:r>
            <a:r>
              <a:rPr lang="he-IL" b="1"/>
              <a:t>:</a:t>
            </a:r>
            <a:endParaRPr lang="en-US" b="1"/>
          </a:p>
        </p:txBody>
      </p:sp>
      <p:grpSp>
        <p:nvGrpSpPr>
          <p:cNvPr id="27656" name="קבוצה 62"/>
          <p:cNvGrpSpPr>
            <a:grpSpLocks/>
          </p:cNvGrpSpPr>
          <p:nvPr/>
        </p:nvGrpSpPr>
        <p:grpSpPr bwMode="auto">
          <a:xfrm>
            <a:off x="6443663" y="3090863"/>
            <a:ext cx="1584325" cy="2414587"/>
            <a:chOff x="6516216" y="2946774"/>
            <a:chExt cx="1584176" cy="2413955"/>
          </a:xfrm>
        </p:grpSpPr>
        <p:grpSp>
          <p:nvGrpSpPr>
            <p:cNvPr id="27665" name="קבוצה 54"/>
            <p:cNvGrpSpPr>
              <a:grpSpLocks/>
            </p:cNvGrpSpPr>
            <p:nvPr/>
          </p:nvGrpSpPr>
          <p:grpSpPr bwMode="auto">
            <a:xfrm>
              <a:off x="7052473" y="2946774"/>
              <a:ext cx="851048" cy="744124"/>
              <a:chOff x="5342486" y="5061140"/>
              <a:chExt cx="851048" cy="744124"/>
            </a:xfrm>
          </p:grpSpPr>
          <p:sp>
            <p:nvSpPr>
              <p:cNvPr id="27667" name="TextBox 55"/>
              <p:cNvSpPr txBox="1">
                <a:spLocks noChangeArrowheads="1"/>
              </p:cNvSpPr>
              <p:nvPr/>
            </p:nvSpPr>
            <p:spPr bwMode="auto">
              <a:xfrm rot="-1333627">
                <a:off x="5400498" y="5061140"/>
                <a:ext cx="432048" cy="461665"/>
              </a:xfrm>
              <a:prstGeom prst="rect">
                <a:avLst/>
              </a:prstGeom>
              <a:noFill/>
              <a:ln w="9525">
                <a:noFill/>
                <a:miter lim="800000"/>
                <a:headEnd/>
                <a:tailEnd/>
              </a:ln>
            </p:spPr>
            <p:txBody>
              <a:bodyPr>
                <a:spAutoFit/>
              </a:bodyPr>
              <a:lstStyle/>
              <a:p>
                <a:pPr algn="l" rtl="0"/>
                <a:r>
                  <a:rPr lang="en-US" sz="2400" b="1"/>
                  <a:t>..</a:t>
                </a:r>
                <a:endParaRPr lang="he-IL" sz="2400" b="1"/>
              </a:p>
            </p:txBody>
          </p:sp>
          <p:grpSp>
            <p:nvGrpSpPr>
              <p:cNvPr id="27668" name="קבוצה 69"/>
              <p:cNvGrpSpPr>
                <a:grpSpLocks/>
              </p:cNvGrpSpPr>
              <p:nvPr/>
            </p:nvGrpSpPr>
            <p:grpSpPr bwMode="auto">
              <a:xfrm>
                <a:off x="5342486" y="5301208"/>
                <a:ext cx="759887" cy="504056"/>
                <a:chOff x="5342486" y="5301208"/>
                <a:chExt cx="759887" cy="504056"/>
              </a:xfrm>
            </p:grpSpPr>
            <p:sp>
              <p:nvSpPr>
                <p:cNvPr id="27670" name="TextBox 58"/>
                <p:cNvSpPr txBox="1">
                  <a:spLocks noChangeArrowheads="1"/>
                </p:cNvSpPr>
                <p:nvPr/>
              </p:nvSpPr>
              <p:spPr bwMode="auto">
                <a:xfrm>
                  <a:off x="5529706" y="5301208"/>
                  <a:ext cx="324036" cy="461665"/>
                </a:xfrm>
                <a:prstGeom prst="rect">
                  <a:avLst/>
                </a:prstGeom>
                <a:noFill/>
                <a:ln w="9525">
                  <a:noFill/>
                  <a:miter lim="800000"/>
                  <a:headEnd/>
                  <a:tailEnd/>
                </a:ln>
              </p:spPr>
              <p:txBody>
                <a:bodyPr>
                  <a:spAutoFit/>
                </a:bodyPr>
                <a:lstStyle/>
                <a:p>
                  <a:pPr algn="l" rtl="0"/>
                  <a:r>
                    <a:rPr lang="en-US" sz="2400"/>
                    <a:t>O</a:t>
                  </a:r>
                  <a:endParaRPr lang="he-IL" sz="2400"/>
                </a:p>
              </p:txBody>
            </p:sp>
            <p:cxnSp>
              <p:nvCxnSpPr>
                <p:cNvPr id="60" name="מחבר ישר 59"/>
                <p:cNvCxnSpPr/>
                <p:nvPr/>
              </p:nvCxnSpPr>
              <p:spPr>
                <a:xfrm rot="16200000" flipH="1">
                  <a:off x="5887233" y="5589620"/>
                  <a:ext cx="215843" cy="21588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מחבר ישר 60"/>
                <p:cNvCxnSpPr/>
                <p:nvPr/>
              </p:nvCxnSpPr>
              <p:spPr>
                <a:xfrm rot="10800000" flipV="1">
                  <a:off x="5342754" y="5567419"/>
                  <a:ext cx="238103" cy="19203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7669" name="TextBox 57"/>
              <p:cNvSpPr txBox="1">
                <a:spLocks noChangeArrowheads="1"/>
              </p:cNvSpPr>
              <p:nvPr/>
            </p:nvSpPr>
            <p:spPr bwMode="auto">
              <a:xfrm rot="4155519">
                <a:off x="5746678" y="5189127"/>
                <a:ext cx="432048" cy="461665"/>
              </a:xfrm>
              <a:prstGeom prst="rect">
                <a:avLst/>
              </a:prstGeom>
              <a:noFill/>
              <a:ln w="9525">
                <a:noFill/>
                <a:miter lim="800000"/>
                <a:headEnd/>
                <a:tailEnd/>
              </a:ln>
            </p:spPr>
            <p:txBody>
              <a:bodyPr>
                <a:spAutoFit/>
              </a:bodyPr>
              <a:lstStyle/>
              <a:p>
                <a:pPr algn="l" rtl="0"/>
                <a:r>
                  <a:rPr lang="en-US" sz="2400" b="1"/>
                  <a:t>..</a:t>
                </a:r>
                <a:endParaRPr lang="he-IL" sz="2400" b="1"/>
              </a:p>
            </p:txBody>
          </p:sp>
        </p:grpSp>
        <p:sp>
          <p:nvSpPr>
            <p:cNvPr id="27666" name="TextBox 61"/>
            <p:cNvSpPr txBox="1">
              <a:spLocks noChangeArrowheads="1"/>
            </p:cNvSpPr>
            <p:nvPr/>
          </p:nvSpPr>
          <p:spPr bwMode="auto">
            <a:xfrm>
              <a:off x="6516216" y="3989488"/>
              <a:ext cx="1584176" cy="1371241"/>
            </a:xfrm>
            <a:prstGeom prst="rect">
              <a:avLst/>
            </a:prstGeom>
            <a:noFill/>
            <a:ln w="9525">
              <a:noFill/>
              <a:miter lim="800000"/>
              <a:headEnd/>
              <a:tailEnd/>
            </a:ln>
          </p:spPr>
          <p:txBody>
            <a:bodyPr>
              <a:spAutoFit/>
            </a:bodyPr>
            <a:lstStyle/>
            <a:p>
              <a:r>
                <a:rPr lang="en-US">
                  <a:solidFill>
                    <a:srgbClr val="FF6600"/>
                  </a:solidFill>
                  <a:latin typeface="Times New Roman" pitchFamily="18" charset="0"/>
                  <a:cs typeface="Times New Roman" pitchFamily="18" charset="0"/>
                </a:rPr>
                <a:t>V</a:t>
              </a:r>
              <a:r>
                <a:rPr lang="he-IL">
                  <a:solidFill>
                    <a:srgbClr val="FF6600"/>
                  </a:solidFill>
                </a:rPr>
                <a:t> </a:t>
              </a:r>
              <a:r>
                <a:rPr lang="ar-SA" sz="2200">
                  <a:solidFill>
                    <a:srgbClr val="FF6600"/>
                  </a:solidFill>
                  <a:cs typeface="Traditional Arabic" pitchFamily="2" charset="-78"/>
                </a:rPr>
                <a:t>مثنيّ</a:t>
              </a:r>
              <a:r>
                <a:rPr lang="he-IL" sz="2200">
                  <a:solidFill>
                    <a:srgbClr val="FF6600"/>
                  </a:solidFill>
                  <a:cs typeface="Traditional Arabic" pitchFamily="2" charset="-78"/>
                </a:rPr>
                <a:t> </a:t>
              </a:r>
            </a:p>
            <a:p>
              <a:r>
                <a:rPr lang="ar-SA" sz="2200">
                  <a:cs typeface="Traditional Arabic" pitchFamily="2" charset="-78"/>
                </a:rPr>
                <a:t>المبنى غير متماثل ولذلك </a:t>
              </a:r>
              <a:r>
                <a:rPr lang="ar-SA" sz="2200" b="1">
                  <a:solidFill>
                    <a:srgbClr val="FF6600"/>
                  </a:solidFill>
                  <a:cs typeface="Traditional Arabic" pitchFamily="2" charset="-78"/>
                </a:rPr>
                <a:t>قطبي</a:t>
              </a:r>
              <a:endParaRPr lang="he-IL" sz="2200" b="1">
                <a:solidFill>
                  <a:srgbClr val="FF6600"/>
                </a:solidFill>
                <a:cs typeface="Traditional Arabic" pitchFamily="2" charset="-78"/>
              </a:endParaRPr>
            </a:p>
            <a:p>
              <a:endParaRPr lang="he-IL"/>
            </a:p>
          </p:txBody>
        </p:sp>
      </p:grpSp>
      <p:sp>
        <p:nvSpPr>
          <p:cNvPr id="27657" name="מלבן 38"/>
          <p:cNvSpPr>
            <a:spLocks noChangeArrowheads="1"/>
          </p:cNvSpPr>
          <p:nvPr/>
        </p:nvSpPr>
        <p:spPr bwMode="auto">
          <a:xfrm>
            <a:off x="7524750" y="3779838"/>
            <a:ext cx="511175" cy="369887"/>
          </a:xfrm>
          <a:prstGeom prst="rect">
            <a:avLst/>
          </a:prstGeom>
          <a:noFill/>
          <a:ln w="9525">
            <a:noFill/>
            <a:miter lim="800000"/>
            <a:headEnd/>
            <a:tailEnd/>
          </a:ln>
        </p:spPr>
        <p:txBody>
          <a:bodyPr wrap="none">
            <a:spAutoFit/>
          </a:bodyPr>
          <a:lstStyle/>
          <a:p>
            <a:r>
              <a:rPr lang="he-IL">
                <a:solidFill>
                  <a:srgbClr val="FF6600"/>
                </a:solidFill>
              </a:rPr>
              <a:t>+ </a:t>
            </a:r>
            <a:r>
              <a:rPr lang="el-GR">
                <a:solidFill>
                  <a:srgbClr val="FF6600"/>
                </a:solidFill>
              </a:rPr>
              <a:t>δ</a:t>
            </a:r>
            <a:endParaRPr lang="he-IL">
              <a:solidFill>
                <a:srgbClr val="FF6600"/>
              </a:solidFill>
            </a:endParaRPr>
          </a:p>
        </p:txBody>
      </p:sp>
      <p:sp>
        <p:nvSpPr>
          <p:cNvPr id="27658" name="מלבן 39"/>
          <p:cNvSpPr>
            <a:spLocks noChangeArrowheads="1"/>
          </p:cNvSpPr>
          <p:nvPr/>
        </p:nvSpPr>
        <p:spPr bwMode="auto">
          <a:xfrm>
            <a:off x="5076825" y="2924175"/>
            <a:ext cx="452438" cy="369888"/>
          </a:xfrm>
          <a:prstGeom prst="rect">
            <a:avLst/>
          </a:prstGeom>
          <a:noFill/>
          <a:ln w="9525">
            <a:noFill/>
            <a:miter lim="800000"/>
            <a:headEnd/>
            <a:tailEnd/>
          </a:ln>
        </p:spPr>
        <p:txBody>
          <a:bodyPr wrap="none">
            <a:spAutoFit/>
          </a:bodyPr>
          <a:lstStyle/>
          <a:p>
            <a:r>
              <a:rPr lang="he-IL">
                <a:solidFill>
                  <a:srgbClr val="FF6600"/>
                </a:solidFill>
              </a:rPr>
              <a:t>- </a:t>
            </a:r>
            <a:r>
              <a:rPr lang="el-GR">
                <a:solidFill>
                  <a:srgbClr val="FF6600"/>
                </a:solidFill>
              </a:rPr>
              <a:t>δ</a:t>
            </a:r>
            <a:endParaRPr lang="he-IL">
              <a:solidFill>
                <a:srgbClr val="FF6600"/>
              </a:solidFill>
            </a:endParaRPr>
          </a:p>
        </p:txBody>
      </p:sp>
      <p:sp>
        <p:nvSpPr>
          <p:cNvPr id="27659" name="מלבן 49"/>
          <p:cNvSpPr>
            <a:spLocks noChangeArrowheads="1"/>
          </p:cNvSpPr>
          <p:nvPr/>
        </p:nvSpPr>
        <p:spPr bwMode="auto">
          <a:xfrm>
            <a:off x="5651500" y="3789363"/>
            <a:ext cx="454025" cy="368300"/>
          </a:xfrm>
          <a:prstGeom prst="rect">
            <a:avLst/>
          </a:prstGeom>
          <a:noFill/>
          <a:ln w="9525">
            <a:noFill/>
            <a:miter lim="800000"/>
            <a:headEnd/>
            <a:tailEnd/>
          </a:ln>
        </p:spPr>
        <p:txBody>
          <a:bodyPr wrap="none">
            <a:spAutoFit/>
          </a:bodyPr>
          <a:lstStyle/>
          <a:p>
            <a:r>
              <a:rPr lang="he-IL">
                <a:solidFill>
                  <a:srgbClr val="FF6600"/>
                </a:solidFill>
              </a:rPr>
              <a:t>- </a:t>
            </a:r>
            <a:r>
              <a:rPr lang="el-GR">
                <a:solidFill>
                  <a:srgbClr val="FF6600"/>
                </a:solidFill>
              </a:rPr>
              <a:t>δ</a:t>
            </a:r>
            <a:endParaRPr lang="he-IL">
              <a:solidFill>
                <a:srgbClr val="FF6600"/>
              </a:solidFill>
            </a:endParaRPr>
          </a:p>
        </p:txBody>
      </p:sp>
      <p:sp>
        <p:nvSpPr>
          <p:cNvPr id="27660" name="מלבן 50"/>
          <p:cNvSpPr>
            <a:spLocks noChangeArrowheads="1"/>
          </p:cNvSpPr>
          <p:nvPr/>
        </p:nvSpPr>
        <p:spPr bwMode="auto">
          <a:xfrm>
            <a:off x="7164388" y="2997200"/>
            <a:ext cx="454025" cy="368300"/>
          </a:xfrm>
          <a:prstGeom prst="rect">
            <a:avLst/>
          </a:prstGeom>
          <a:noFill/>
          <a:ln w="9525">
            <a:noFill/>
            <a:miter lim="800000"/>
            <a:headEnd/>
            <a:tailEnd/>
          </a:ln>
        </p:spPr>
        <p:txBody>
          <a:bodyPr wrap="none">
            <a:spAutoFit/>
          </a:bodyPr>
          <a:lstStyle/>
          <a:p>
            <a:r>
              <a:rPr lang="he-IL">
                <a:solidFill>
                  <a:srgbClr val="FF6600"/>
                </a:solidFill>
              </a:rPr>
              <a:t>- </a:t>
            </a:r>
            <a:r>
              <a:rPr lang="el-GR">
                <a:solidFill>
                  <a:srgbClr val="FF6600"/>
                </a:solidFill>
              </a:rPr>
              <a:t>δ</a:t>
            </a:r>
            <a:endParaRPr lang="he-IL">
              <a:solidFill>
                <a:srgbClr val="FF6600"/>
              </a:solidFill>
            </a:endParaRPr>
          </a:p>
        </p:txBody>
      </p:sp>
      <p:sp>
        <p:nvSpPr>
          <p:cNvPr id="27661" name="מלבן 51"/>
          <p:cNvSpPr>
            <a:spLocks noChangeArrowheads="1"/>
          </p:cNvSpPr>
          <p:nvPr/>
        </p:nvSpPr>
        <p:spPr bwMode="auto">
          <a:xfrm>
            <a:off x="4356100" y="4076700"/>
            <a:ext cx="511175" cy="369888"/>
          </a:xfrm>
          <a:prstGeom prst="rect">
            <a:avLst/>
          </a:prstGeom>
          <a:noFill/>
          <a:ln w="9525">
            <a:noFill/>
            <a:miter lim="800000"/>
            <a:headEnd/>
            <a:tailEnd/>
          </a:ln>
        </p:spPr>
        <p:txBody>
          <a:bodyPr wrap="none">
            <a:spAutoFit/>
          </a:bodyPr>
          <a:lstStyle/>
          <a:p>
            <a:r>
              <a:rPr lang="he-IL">
                <a:solidFill>
                  <a:srgbClr val="FF6600"/>
                </a:solidFill>
              </a:rPr>
              <a:t>+ </a:t>
            </a:r>
            <a:r>
              <a:rPr lang="el-GR">
                <a:solidFill>
                  <a:srgbClr val="FF6600"/>
                </a:solidFill>
              </a:rPr>
              <a:t>δ</a:t>
            </a:r>
            <a:endParaRPr lang="he-IL">
              <a:solidFill>
                <a:srgbClr val="FF6600"/>
              </a:solidFill>
            </a:endParaRPr>
          </a:p>
        </p:txBody>
      </p:sp>
      <p:sp>
        <p:nvSpPr>
          <p:cNvPr id="27662" name="מלבן 52"/>
          <p:cNvSpPr>
            <a:spLocks noChangeArrowheads="1"/>
          </p:cNvSpPr>
          <p:nvPr/>
        </p:nvSpPr>
        <p:spPr bwMode="auto">
          <a:xfrm>
            <a:off x="5003800" y="4283075"/>
            <a:ext cx="511175" cy="369888"/>
          </a:xfrm>
          <a:prstGeom prst="rect">
            <a:avLst/>
          </a:prstGeom>
          <a:noFill/>
          <a:ln w="9525">
            <a:noFill/>
            <a:miter lim="800000"/>
            <a:headEnd/>
            <a:tailEnd/>
          </a:ln>
        </p:spPr>
        <p:txBody>
          <a:bodyPr wrap="none">
            <a:spAutoFit/>
          </a:bodyPr>
          <a:lstStyle/>
          <a:p>
            <a:r>
              <a:rPr lang="he-IL">
                <a:solidFill>
                  <a:srgbClr val="FF6600"/>
                </a:solidFill>
              </a:rPr>
              <a:t>+ </a:t>
            </a:r>
            <a:r>
              <a:rPr lang="el-GR">
                <a:solidFill>
                  <a:srgbClr val="FF6600"/>
                </a:solidFill>
              </a:rPr>
              <a:t>δ</a:t>
            </a:r>
            <a:endParaRPr lang="he-IL">
              <a:solidFill>
                <a:srgbClr val="FF6600"/>
              </a:solidFill>
            </a:endParaRPr>
          </a:p>
        </p:txBody>
      </p:sp>
      <p:sp>
        <p:nvSpPr>
          <p:cNvPr id="27663" name="מלבן 63"/>
          <p:cNvSpPr>
            <a:spLocks noChangeArrowheads="1"/>
          </p:cNvSpPr>
          <p:nvPr/>
        </p:nvSpPr>
        <p:spPr bwMode="auto">
          <a:xfrm>
            <a:off x="6732588" y="3716338"/>
            <a:ext cx="511175" cy="369887"/>
          </a:xfrm>
          <a:prstGeom prst="rect">
            <a:avLst/>
          </a:prstGeom>
          <a:noFill/>
          <a:ln w="9525">
            <a:noFill/>
            <a:miter lim="800000"/>
            <a:headEnd/>
            <a:tailEnd/>
          </a:ln>
        </p:spPr>
        <p:txBody>
          <a:bodyPr wrap="none">
            <a:spAutoFit/>
          </a:bodyPr>
          <a:lstStyle/>
          <a:p>
            <a:r>
              <a:rPr lang="he-IL">
                <a:solidFill>
                  <a:srgbClr val="FF6600"/>
                </a:solidFill>
              </a:rPr>
              <a:t>+ </a:t>
            </a:r>
            <a:r>
              <a:rPr lang="el-GR">
                <a:solidFill>
                  <a:srgbClr val="FF6600"/>
                </a:solidFill>
              </a:rPr>
              <a:t>δ</a:t>
            </a:r>
            <a:endParaRPr lang="he-IL">
              <a:solidFill>
                <a:srgbClr val="FF6600"/>
              </a:solidFill>
            </a:endParaRPr>
          </a:p>
        </p:txBody>
      </p:sp>
      <p:sp>
        <p:nvSpPr>
          <p:cNvPr id="44" name="מציין מיקום של מספר שקופית 43"/>
          <p:cNvSpPr>
            <a:spLocks noGrp="1"/>
          </p:cNvSpPr>
          <p:nvPr>
            <p:ph type="sldNum" sz="quarter" idx="10"/>
          </p:nvPr>
        </p:nvSpPr>
        <p:spPr/>
        <p:txBody>
          <a:bodyPr/>
          <a:lstStyle/>
          <a:p>
            <a:pPr>
              <a:defRPr/>
            </a:pPr>
            <a:fld id="{7386A98A-609D-45E6-BFCE-C0A46D33FE76}" type="slidenum">
              <a:rPr lang="he-IL" smtClean="0"/>
              <a:pPr>
                <a:defRPr/>
              </a:pPr>
              <a:t>19</a:t>
            </a:fld>
            <a:endParaRPr lang="he-I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5" name="TextBox 4"/>
          <p:cNvSpPr txBox="1"/>
          <p:nvPr/>
        </p:nvSpPr>
        <p:spPr>
          <a:xfrm>
            <a:off x="357188" y="142875"/>
            <a:ext cx="8143875" cy="427038"/>
          </a:xfrm>
          <a:prstGeom prst="rect">
            <a:avLst/>
          </a:prstGeom>
          <a:noFill/>
          <a:ln w="19050">
            <a:noFill/>
          </a:ln>
          <a:effectLst>
            <a:outerShdw sx="102000" sy="102000" algn="tl" rotWithShape="0">
              <a:schemeClr val="bg1">
                <a:lumMod val="65000"/>
                <a:alpha val="0"/>
              </a:schemeClr>
            </a:outerShdw>
          </a:effectLst>
        </p:spPr>
        <p:txBody>
          <a:bodyPr>
            <a:spAutoFit/>
          </a:bodyPr>
          <a:lstStyle/>
          <a:p>
            <a:r>
              <a:rPr lang="ar-SA" sz="2200" b="1">
                <a:solidFill>
                  <a:srgbClr val="FF6600"/>
                </a:solidFill>
                <a:cs typeface="Traditional Arabic" pitchFamily="2" charset="-78"/>
              </a:rPr>
              <a:t>الصيغة البنائية الفراغية</a:t>
            </a:r>
            <a:endParaRPr lang="he-IL" sz="2200" b="1">
              <a:solidFill>
                <a:srgbClr val="FF6600"/>
              </a:solidFill>
              <a:cs typeface="Traditional Arabic" pitchFamily="2" charset="-78"/>
            </a:endParaRPr>
          </a:p>
        </p:txBody>
      </p:sp>
      <p:sp>
        <p:nvSpPr>
          <p:cNvPr id="5124" name="Slide Number Placeholder 6"/>
          <p:cNvSpPr>
            <a:spLocks noGrp="1"/>
          </p:cNvSpPr>
          <p:nvPr>
            <p:ph type="sldNum" sz="quarter" idx="12"/>
          </p:nvPr>
        </p:nvSpPr>
        <p:spPr bwMode="auto">
          <a:xfrm>
            <a:off x="457200" y="6564313"/>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EBDAAF6D-B397-422D-AABC-A93AF440A531}" type="slidenum">
              <a:rPr lang="he-IL"/>
              <a:pPr>
                <a:defRPr/>
              </a:pPr>
              <a:t>2</a:t>
            </a:fld>
            <a:endParaRPr lang="he-IL"/>
          </a:p>
        </p:txBody>
      </p:sp>
      <p:sp>
        <p:nvSpPr>
          <p:cNvPr id="8196" name="TextBox 7"/>
          <p:cNvSpPr txBox="1">
            <a:spLocks noChangeArrowheads="1"/>
          </p:cNvSpPr>
          <p:nvPr/>
        </p:nvSpPr>
        <p:spPr bwMode="auto">
          <a:xfrm>
            <a:off x="3708400" y="908050"/>
            <a:ext cx="4830763" cy="2808288"/>
          </a:xfrm>
          <a:prstGeom prst="rect">
            <a:avLst/>
          </a:prstGeom>
          <a:noFill/>
          <a:ln w="12700">
            <a:noFill/>
            <a:miter lim="800000"/>
            <a:headEnd/>
            <a:tailEnd/>
          </a:ln>
        </p:spPr>
        <p:txBody>
          <a:bodyPr/>
          <a:lstStyle/>
          <a:p>
            <a:r>
              <a:rPr lang="ar-SA" sz="2200" dirty="0">
                <a:cs typeface="Traditional Arabic" pitchFamily="2" charset="-78"/>
              </a:rPr>
              <a:t>الصيغة البنائية الفراغية هي صيغة تمثّل مبنى الجزيء في الفراغ، في مبنى ثلاثي الأبعاد، على سطح ثنائي الأبعاد. </a:t>
            </a:r>
            <a:endParaRPr lang="he-IL" sz="2200" dirty="0">
              <a:cs typeface="Traditional Arabic" pitchFamily="2" charset="-78"/>
            </a:endParaRPr>
          </a:p>
          <a:p>
            <a:r>
              <a:rPr lang="ar-SA" sz="2200" dirty="0">
                <a:cs typeface="Traditional Arabic" pitchFamily="2" charset="-78"/>
              </a:rPr>
              <a:t>مثال: الميثان في الرسم التوضيحي. </a:t>
            </a:r>
            <a:endParaRPr lang="he-IL" sz="2200" dirty="0">
              <a:cs typeface="Traditional Arabic" pitchFamily="2" charset="-78"/>
            </a:endParaRPr>
          </a:p>
          <a:p>
            <a:endParaRPr lang="he-IL" sz="2200" dirty="0">
              <a:solidFill>
                <a:srgbClr val="FF6600"/>
              </a:solidFill>
              <a:cs typeface="Traditional Arabic" pitchFamily="2" charset="-78"/>
            </a:endParaRPr>
          </a:p>
          <a:p>
            <a:r>
              <a:rPr lang="ar-SA" sz="2200" b="1" dirty="0">
                <a:solidFill>
                  <a:srgbClr val="FF6600"/>
                </a:solidFill>
                <a:cs typeface="Traditional Arabic" pitchFamily="2" charset="-78"/>
              </a:rPr>
              <a:t>في رسم المبنى الفراغي:</a:t>
            </a:r>
            <a:endParaRPr lang="he-IL" sz="2200" b="1" dirty="0">
              <a:solidFill>
                <a:srgbClr val="FF6600"/>
              </a:solidFill>
              <a:cs typeface="Traditional Arabic" pitchFamily="2" charset="-78"/>
            </a:endParaRPr>
          </a:p>
          <a:p>
            <a:pPr>
              <a:lnSpc>
                <a:spcPct val="130000"/>
              </a:lnSpc>
            </a:pPr>
            <a:r>
              <a:rPr lang="ar-SA" sz="2200" u="sng" dirty="0">
                <a:cs typeface="Traditional Arabic" pitchFamily="2" charset="-78"/>
              </a:rPr>
              <a:t>الخطّ المستقيم</a:t>
            </a:r>
            <a:r>
              <a:rPr lang="ar-SA" sz="2200" dirty="0">
                <a:cs typeface="Traditional Arabic" pitchFamily="2" charset="-78"/>
              </a:rPr>
              <a:t> يمثّل موقع الرباط في سطح الصفحة. </a:t>
            </a:r>
            <a:endParaRPr lang="he-IL" sz="2200" dirty="0">
              <a:cs typeface="Traditional Arabic" pitchFamily="2" charset="-78"/>
            </a:endParaRPr>
          </a:p>
          <a:p>
            <a:pPr>
              <a:lnSpc>
                <a:spcPct val="130000"/>
              </a:lnSpc>
            </a:pPr>
            <a:r>
              <a:rPr lang="ar-SA" sz="2200" u="sng" dirty="0">
                <a:cs typeface="Traditional Arabic" pitchFamily="2" charset="-78"/>
              </a:rPr>
              <a:t>الخطّ المتقطّع</a:t>
            </a:r>
            <a:r>
              <a:rPr lang="ar-SA" sz="2200" dirty="0">
                <a:cs typeface="Traditional Arabic" pitchFamily="2" charset="-78"/>
              </a:rPr>
              <a:t> يمثّل موقع الرباط تحت سطح الصفحة. </a:t>
            </a:r>
            <a:endParaRPr lang="he-IL" sz="2200" dirty="0">
              <a:cs typeface="Traditional Arabic" pitchFamily="2" charset="-78"/>
            </a:endParaRPr>
          </a:p>
          <a:p>
            <a:pPr>
              <a:lnSpc>
                <a:spcPct val="130000"/>
              </a:lnSpc>
            </a:pPr>
            <a:r>
              <a:rPr lang="ar-SA" sz="2200" u="sng" dirty="0">
                <a:cs typeface="Traditional Arabic" pitchFamily="2" charset="-78"/>
              </a:rPr>
              <a:t>المثلّث المليء المطوّل</a:t>
            </a:r>
            <a:r>
              <a:rPr lang="ar-SA" sz="2200" dirty="0">
                <a:cs typeface="Traditional Arabic" pitchFamily="2" charset="-78"/>
              </a:rPr>
              <a:t> يمثّل موقع الرباط فوق سطح الصفحة</a:t>
            </a:r>
            <a:r>
              <a:rPr lang="ar-SA" dirty="0"/>
              <a:t>. </a:t>
            </a:r>
            <a:endParaRPr lang="he-IL" dirty="0"/>
          </a:p>
        </p:txBody>
      </p:sp>
      <p:sp>
        <p:nvSpPr>
          <p:cNvPr id="11" name="TextBox 10"/>
          <p:cNvSpPr txBox="1"/>
          <p:nvPr/>
        </p:nvSpPr>
        <p:spPr>
          <a:xfrm>
            <a:off x="611188" y="4437063"/>
            <a:ext cx="2376487" cy="504825"/>
          </a:xfrm>
          <a:prstGeom prst="rect">
            <a:avLst/>
          </a:prstGeom>
          <a:solidFill>
            <a:schemeClr val="bg1">
              <a:lumMod val="95000"/>
            </a:schemeClr>
          </a:solidFill>
          <a:ln w="22225">
            <a:solidFill>
              <a:schemeClr val="bg1">
                <a:lumMod val="85000"/>
              </a:schemeClr>
            </a:solidFill>
          </a:ln>
          <a:effectLst/>
        </p:spPr>
        <p:txBody>
          <a:bodyPr anchor="ctr"/>
          <a:lstStyle/>
          <a:p>
            <a:pPr algn="ctr"/>
            <a:r>
              <a:rPr lang="ar-SA" sz="2200">
                <a:cs typeface="Traditional Arabic" pitchFamily="2" charset="-78"/>
              </a:rPr>
              <a:t>الصيغة البنائية الفراغية للميثان</a:t>
            </a:r>
            <a:endParaRPr lang="he-IL" sz="2200">
              <a:cs typeface="Traditional Arabic" pitchFamily="2" charset="-78"/>
            </a:endParaRPr>
          </a:p>
        </p:txBody>
      </p:sp>
      <p:pic>
        <p:nvPicPr>
          <p:cNvPr id="10" name="Picture 17"/>
          <p:cNvPicPr>
            <a:picLocks noChangeAspect="1" noChangeArrowheads="1"/>
          </p:cNvPicPr>
          <p:nvPr/>
        </p:nvPicPr>
        <p:blipFill>
          <a:blip r:embed="rId3" cstate="print"/>
          <a:srcRect/>
          <a:stretch>
            <a:fillRect/>
          </a:stretch>
        </p:blipFill>
        <p:spPr bwMode="auto">
          <a:xfrm>
            <a:off x="395288" y="1549400"/>
            <a:ext cx="2816225" cy="2816225"/>
          </a:xfrm>
          <a:prstGeom prst="rect">
            <a:avLst/>
          </a:prstGeom>
          <a:solidFill>
            <a:schemeClr val="bg1">
              <a:lumMod val="95000"/>
            </a:schemeClr>
          </a:solidFill>
          <a:ln w="9525">
            <a:solidFill>
              <a:schemeClr val="bg1">
                <a:lumMod val="50000"/>
              </a:schemeClr>
            </a:solidFill>
            <a:miter lim="800000"/>
            <a:headEnd/>
            <a:tailEnd/>
          </a:ln>
          <a:effectLst/>
        </p:spPr>
      </p:pic>
      <p:sp>
        <p:nvSpPr>
          <p:cNvPr id="8" name="TextBox 7"/>
          <p:cNvSpPr txBox="1"/>
          <p:nvPr/>
        </p:nvSpPr>
        <p:spPr>
          <a:xfrm>
            <a:off x="4067175" y="4292600"/>
            <a:ext cx="4465638" cy="2016125"/>
          </a:xfrm>
          <a:prstGeom prst="rect">
            <a:avLst/>
          </a:prstGeom>
          <a:noFill/>
          <a:ln w="22225">
            <a:solidFill>
              <a:schemeClr val="bg1">
                <a:lumMod val="85000"/>
              </a:schemeClr>
            </a:solidFill>
          </a:ln>
          <a:effectLst/>
        </p:spPr>
        <p:txBody>
          <a:bodyPr anchor="ctr"/>
          <a:lstStyle/>
          <a:p>
            <a:r>
              <a:rPr lang="ar-SA" sz="2200" b="1" dirty="0">
                <a:solidFill>
                  <a:srgbClr val="FF6600"/>
                </a:solidFill>
                <a:cs typeface="Traditional Arabic" pitchFamily="2" charset="-78"/>
              </a:rPr>
              <a:t>يُطلب من الطلاب في امتحان </a:t>
            </a:r>
            <a:r>
              <a:rPr lang="ar-SA" sz="2200" b="1" dirty="0" err="1">
                <a:solidFill>
                  <a:srgbClr val="FF6600"/>
                </a:solidFill>
                <a:cs typeface="Traditional Arabic" pitchFamily="2" charset="-78"/>
              </a:rPr>
              <a:t>البجروت</a:t>
            </a:r>
            <a:r>
              <a:rPr lang="ar-SA" sz="2200" b="1" dirty="0">
                <a:solidFill>
                  <a:srgbClr val="FF6600"/>
                </a:solidFill>
                <a:cs typeface="Traditional Arabic" pitchFamily="2" charset="-78"/>
              </a:rPr>
              <a:t> معرفة المباني الفراغية، ولا يُطلب منهم تحديدها. </a:t>
            </a:r>
            <a:endParaRPr lang="he-IL" sz="2200" b="1" dirty="0">
              <a:solidFill>
                <a:srgbClr val="FF6600"/>
              </a:solidFill>
              <a:cs typeface="Traditional Arabic" pitchFamily="2" charset="-78"/>
            </a:endParaRPr>
          </a:p>
          <a:p>
            <a:r>
              <a:rPr lang="ar-SA" sz="2200" b="1" dirty="0">
                <a:solidFill>
                  <a:srgbClr val="FF6600"/>
                </a:solidFill>
                <a:cs typeface="Traditional Arabic" pitchFamily="2" charset="-78"/>
              </a:rPr>
              <a:t>يُطلب من الطلاب تحديد قطبية الجزيء حسب مبنى معطى (لجزيئات فيها ذرّة مركزية واحدة</a:t>
            </a:r>
            <a:r>
              <a:rPr lang="ar-SA" sz="2200" b="1" dirty="0" smtClean="0">
                <a:solidFill>
                  <a:srgbClr val="FF6600"/>
                </a:solidFill>
                <a:cs typeface="Traditional Arabic" pitchFamily="2" charset="-78"/>
              </a:rPr>
              <a:t>).</a:t>
            </a:r>
          </a:p>
          <a:p>
            <a:r>
              <a:rPr lang="ar-LB" sz="2200" b="1" dirty="0" smtClean="0">
                <a:solidFill>
                  <a:srgbClr val="92D050"/>
                </a:solidFill>
                <a:cs typeface="Traditional Arabic" pitchFamily="2" charset="-78"/>
              </a:rPr>
              <a:t>في حالة كانت فيها المباني غير معطاة </a:t>
            </a:r>
            <a:r>
              <a:rPr lang="ar-SA" sz="2200" b="1" dirty="0" smtClean="0">
                <a:solidFill>
                  <a:srgbClr val="92D050"/>
                </a:solidFill>
                <a:cs typeface="Traditional Arabic" pitchFamily="2" charset="-78"/>
              </a:rPr>
              <a:t>يمكن </a:t>
            </a:r>
            <a:r>
              <a:rPr lang="ar-SA" sz="2200" b="1" dirty="0">
                <a:solidFill>
                  <a:srgbClr val="92D050"/>
                </a:solidFill>
                <a:cs typeface="Traditional Arabic" pitchFamily="2" charset="-78"/>
              </a:rPr>
              <a:t>الإجابة عن الأسئلة في هذا العرض بالاستعانة بموادّ </a:t>
            </a:r>
            <a:r>
              <a:rPr lang="ar-SA" sz="2200" b="1" dirty="0" smtClean="0">
                <a:solidFill>
                  <a:srgbClr val="92D050"/>
                </a:solidFill>
                <a:cs typeface="Traditional Arabic" pitchFamily="2" charset="-78"/>
              </a:rPr>
              <a:t>مفتوحة</a:t>
            </a:r>
            <a:r>
              <a:rPr lang="ar-LB" sz="2200" b="1" dirty="0" smtClean="0">
                <a:solidFill>
                  <a:srgbClr val="92D050"/>
                </a:solidFill>
                <a:cs typeface="Traditional Arabic" pitchFamily="2" charset="-78"/>
              </a:rPr>
              <a:t>!</a:t>
            </a:r>
            <a:endParaRPr lang="he-IL" sz="2200" b="1" dirty="0">
              <a:solidFill>
                <a:srgbClr val="92D050"/>
              </a:solidFill>
              <a:cs typeface="Traditional Arabic"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5" name="TextBox 4"/>
          <p:cNvSpPr txBox="1"/>
          <p:nvPr/>
        </p:nvSpPr>
        <p:spPr>
          <a:xfrm>
            <a:off x="107950" y="115888"/>
            <a:ext cx="8496300" cy="427037"/>
          </a:xfrm>
          <a:prstGeom prst="rect">
            <a:avLst/>
          </a:prstGeom>
          <a:noFill/>
          <a:ln w="19050">
            <a:noFill/>
          </a:ln>
          <a:effectLst>
            <a:outerShdw sx="102000" sy="102000" algn="tl" rotWithShape="0">
              <a:schemeClr val="bg1">
                <a:lumMod val="65000"/>
                <a:alpha val="0"/>
              </a:schemeClr>
            </a:outerShdw>
          </a:effectLst>
        </p:spPr>
        <p:txBody>
          <a:bodyPr>
            <a:spAutoFit/>
          </a:bodyPr>
          <a:lstStyle/>
          <a:p>
            <a:r>
              <a:rPr lang="ar-SA" sz="2200" b="1">
                <a:solidFill>
                  <a:srgbClr val="FF6600"/>
                </a:solidFill>
                <a:cs typeface="Traditional Arabic" pitchFamily="2" charset="-78"/>
              </a:rPr>
              <a:t>قطبية الجزيئات</a:t>
            </a:r>
            <a:endParaRPr lang="he-IL" sz="2200" b="1">
              <a:solidFill>
                <a:srgbClr val="FF6600"/>
              </a:solidFill>
              <a:cs typeface="Traditional Arabic" pitchFamily="2" charset="-78"/>
            </a:endParaRPr>
          </a:p>
        </p:txBody>
      </p:sp>
      <p:sp>
        <p:nvSpPr>
          <p:cNvPr id="23556" name="Slide Number Placeholder 6"/>
          <p:cNvSpPr>
            <a:spLocks noGrp="1"/>
          </p:cNvSpPr>
          <p:nvPr>
            <p:ph type="sldNum" sz="quarter" idx="12"/>
          </p:nvPr>
        </p:nvSpPr>
        <p:spPr bwMode="auto">
          <a:xfrm>
            <a:off x="457200" y="6564313"/>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2F367C79-6230-4D59-B516-F8F5BFED14CF}" type="slidenum">
              <a:rPr lang="he-IL"/>
              <a:pPr>
                <a:defRPr/>
              </a:pPr>
              <a:t>20</a:t>
            </a:fld>
            <a:endParaRPr lang="he-IL"/>
          </a:p>
        </p:txBody>
      </p:sp>
      <p:sp>
        <p:nvSpPr>
          <p:cNvPr id="28676" name="Text Box 3"/>
          <p:cNvSpPr txBox="1">
            <a:spLocks noChangeArrowheads="1"/>
          </p:cNvSpPr>
          <p:nvPr/>
        </p:nvSpPr>
        <p:spPr bwMode="auto">
          <a:xfrm>
            <a:off x="107950" y="620713"/>
            <a:ext cx="8305800" cy="1343025"/>
          </a:xfrm>
          <a:prstGeom prst="rect">
            <a:avLst/>
          </a:prstGeom>
          <a:noFill/>
          <a:ln w="9525">
            <a:noFill/>
            <a:miter lim="800000"/>
            <a:headEnd/>
            <a:tailEnd/>
          </a:ln>
        </p:spPr>
        <p:txBody>
          <a:bodyPr>
            <a:spAutoFit/>
          </a:bodyPr>
          <a:lstStyle/>
          <a:p>
            <a:pPr>
              <a:spcBef>
                <a:spcPct val="50000"/>
              </a:spcBef>
            </a:pPr>
            <a:r>
              <a:rPr lang="ar-SA" sz="2200" b="1">
                <a:solidFill>
                  <a:srgbClr val="1D4C72"/>
                </a:solidFill>
                <a:cs typeface="Traditional Arabic" pitchFamily="2" charset="-78"/>
              </a:rPr>
              <a:t>السؤال</a:t>
            </a:r>
            <a:r>
              <a:rPr lang="he-IL" sz="2200" b="1">
                <a:solidFill>
                  <a:srgbClr val="1D4C72"/>
                </a:solidFill>
                <a:cs typeface="Traditional Arabic" pitchFamily="2" charset="-78"/>
              </a:rPr>
              <a:t> </a:t>
            </a:r>
            <a:r>
              <a:rPr lang="he-IL" b="1">
                <a:solidFill>
                  <a:srgbClr val="1D4C72"/>
                </a:solidFill>
                <a:cs typeface="Times New Roman" pitchFamily="18" charset="0"/>
              </a:rPr>
              <a:t>5</a:t>
            </a:r>
            <a:r>
              <a:rPr lang="he-IL" sz="2200" b="1">
                <a:solidFill>
                  <a:srgbClr val="1D4C72"/>
                </a:solidFill>
                <a:cs typeface="Traditional Arabic" pitchFamily="2" charset="-78"/>
              </a:rPr>
              <a:t>:</a:t>
            </a:r>
            <a:endParaRPr lang="en-US" sz="2200" b="1">
              <a:solidFill>
                <a:srgbClr val="1D4C72"/>
              </a:solidFill>
              <a:cs typeface="Traditional Arabic" pitchFamily="2" charset="-78"/>
            </a:endParaRPr>
          </a:p>
          <a:p>
            <a:pPr>
              <a:spcBef>
                <a:spcPct val="50000"/>
              </a:spcBef>
            </a:pPr>
            <a:r>
              <a:rPr lang="ar-SA" sz="2200">
                <a:solidFill>
                  <a:srgbClr val="1D4C72"/>
                </a:solidFill>
                <a:cs typeface="Traditional Arabic" pitchFamily="2" charset="-78"/>
              </a:rPr>
              <a:t>اكتبوا صيغة تمثيل إلكترونية والمبنى الفراغي والقطبية لكلّ واحد من الجزيئات التالية</a:t>
            </a:r>
            <a:r>
              <a:rPr lang="he-IL" sz="2200">
                <a:solidFill>
                  <a:srgbClr val="1D4C72"/>
                </a:solidFill>
                <a:cs typeface="Traditional Arabic" pitchFamily="2" charset="-78"/>
              </a:rPr>
              <a:t>:</a:t>
            </a:r>
            <a:endParaRPr lang="en-US" sz="2200">
              <a:solidFill>
                <a:srgbClr val="1D4C72"/>
              </a:solidFill>
              <a:cs typeface="Traditional Arabic" pitchFamily="2" charset="-78"/>
            </a:endParaRPr>
          </a:p>
          <a:p>
            <a:pPr>
              <a:spcBef>
                <a:spcPct val="50000"/>
              </a:spcBef>
            </a:pPr>
            <a:r>
              <a:rPr lang="en-US">
                <a:solidFill>
                  <a:srgbClr val="1D4C72"/>
                </a:solidFill>
                <a:latin typeface="Times New Roman" pitchFamily="18" charset="0"/>
                <a:cs typeface="Times New Roman" pitchFamily="18" charset="0"/>
              </a:rPr>
              <a:t>F</a:t>
            </a:r>
            <a:r>
              <a:rPr lang="en-US" baseline="-25000">
                <a:solidFill>
                  <a:srgbClr val="1D4C72"/>
                </a:solidFill>
                <a:latin typeface="Times New Roman" pitchFamily="18" charset="0"/>
                <a:cs typeface="Times New Roman" pitchFamily="18" charset="0"/>
              </a:rPr>
              <a:t>2</a:t>
            </a:r>
            <a:r>
              <a:rPr lang="en-US">
                <a:solidFill>
                  <a:srgbClr val="1D4C72"/>
                </a:solidFill>
                <a:latin typeface="Times New Roman" pitchFamily="18" charset="0"/>
                <a:cs typeface="Times New Roman" pitchFamily="18" charset="0"/>
              </a:rPr>
              <a:t>O</a:t>
            </a:r>
            <a:r>
              <a:rPr lang="en-US" baseline="30000">
                <a:solidFill>
                  <a:srgbClr val="1D4C72"/>
                </a:solidFill>
                <a:latin typeface="Times New Roman" pitchFamily="18" charset="0"/>
                <a:cs typeface="Times New Roman" pitchFamily="18" charset="0"/>
              </a:rPr>
              <a:t> </a:t>
            </a:r>
            <a:r>
              <a:rPr lang="en-US">
                <a:solidFill>
                  <a:srgbClr val="1D4C72"/>
                </a:solidFill>
                <a:latin typeface="Times New Roman" pitchFamily="18" charset="0"/>
                <a:cs typeface="Times New Roman" pitchFamily="18" charset="0"/>
              </a:rPr>
              <a:t>,     HCN,      SiHI</a:t>
            </a:r>
            <a:r>
              <a:rPr lang="en-US" baseline="-25000">
                <a:solidFill>
                  <a:srgbClr val="1D4C72"/>
                </a:solidFill>
                <a:latin typeface="Times New Roman" pitchFamily="18" charset="0"/>
                <a:cs typeface="Times New Roman" pitchFamily="18" charset="0"/>
              </a:rPr>
              <a:t>3</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מלבן 71"/>
          <p:cNvSpPr/>
          <p:nvPr/>
        </p:nvSpPr>
        <p:spPr>
          <a:xfrm>
            <a:off x="1042988" y="2276475"/>
            <a:ext cx="7345362" cy="4248150"/>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2"/>
              </a:buBlip>
              <a:defRPr/>
            </a:pPr>
            <a:endParaRPr lang="he-IL" sz="1200" dirty="0">
              <a:solidFill>
                <a:schemeClr val="tx1"/>
              </a:solidFill>
            </a:endParaRPr>
          </a:p>
        </p:txBody>
      </p:sp>
      <p:grpSp>
        <p:nvGrpSpPr>
          <p:cNvPr id="29698" name="קבוצה 69"/>
          <p:cNvGrpSpPr>
            <a:grpSpLocks/>
          </p:cNvGrpSpPr>
          <p:nvPr/>
        </p:nvGrpSpPr>
        <p:grpSpPr bwMode="auto">
          <a:xfrm>
            <a:off x="3851275" y="3284538"/>
            <a:ext cx="1657350" cy="2894012"/>
            <a:chOff x="3852565" y="3284984"/>
            <a:chExt cx="1656184" cy="2893146"/>
          </a:xfrm>
        </p:grpSpPr>
        <p:sp>
          <p:nvSpPr>
            <p:cNvPr id="29731" name="TextBox 15"/>
            <p:cNvSpPr txBox="1">
              <a:spLocks noChangeArrowheads="1"/>
            </p:cNvSpPr>
            <p:nvPr/>
          </p:nvSpPr>
          <p:spPr bwMode="auto">
            <a:xfrm>
              <a:off x="4283968" y="3284984"/>
              <a:ext cx="1224136" cy="461665"/>
            </a:xfrm>
            <a:prstGeom prst="rect">
              <a:avLst/>
            </a:prstGeom>
            <a:noFill/>
            <a:ln w="9525">
              <a:noFill/>
              <a:miter lim="800000"/>
              <a:headEnd/>
              <a:tailEnd/>
            </a:ln>
          </p:spPr>
          <p:txBody>
            <a:bodyPr>
              <a:spAutoFit/>
            </a:bodyPr>
            <a:lstStyle/>
            <a:p>
              <a:pPr algn="l" rtl="0"/>
              <a:r>
                <a:rPr lang="en-US" sz="2400"/>
                <a:t>H-C≡N:</a:t>
              </a:r>
              <a:endParaRPr lang="he-IL" sz="2400"/>
            </a:p>
          </p:txBody>
        </p:sp>
        <p:sp>
          <p:nvSpPr>
            <p:cNvPr id="29732" name="TextBox 39"/>
            <p:cNvSpPr txBox="1">
              <a:spLocks noChangeArrowheads="1"/>
            </p:cNvSpPr>
            <p:nvPr/>
          </p:nvSpPr>
          <p:spPr bwMode="auto">
            <a:xfrm>
              <a:off x="3852565" y="4076909"/>
              <a:ext cx="1656184" cy="2101221"/>
            </a:xfrm>
            <a:prstGeom prst="rect">
              <a:avLst/>
            </a:prstGeom>
            <a:noFill/>
            <a:ln w="9525">
              <a:noFill/>
              <a:miter lim="800000"/>
              <a:headEnd/>
              <a:tailEnd/>
            </a:ln>
          </p:spPr>
          <p:txBody>
            <a:bodyPr>
              <a:spAutoFit/>
            </a:bodyPr>
            <a:lstStyle/>
            <a:p>
              <a:r>
                <a:rPr lang="ar-SA" sz="2200">
                  <a:solidFill>
                    <a:srgbClr val="FF6600"/>
                  </a:solidFill>
                  <a:cs typeface="Traditional Arabic" pitchFamily="2" charset="-78"/>
                </a:rPr>
                <a:t>خطّي</a:t>
              </a:r>
              <a:endParaRPr lang="he-IL" sz="2200">
                <a:solidFill>
                  <a:srgbClr val="FF6600"/>
                </a:solidFill>
                <a:cs typeface="Traditional Arabic" pitchFamily="2" charset="-78"/>
              </a:endParaRPr>
            </a:p>
            <a:p>
              <a:r>
                <a:rPr lang="ar-SA" sz="2200">
                  <a:cs typeface="Traditional Arabic" pitchFamily="2" charset="-78"/>
                </a:rPr>
                <a:t>الذرّات التي حول الذرّة المركزية مختلفة، المبنى غير متماثل، ولذلك </a:t>
              </a:r>
              <a:r>
                <a:rPr lang="ar-SA" sz="2200" b="1">
                  <a:solidFill>
                    <a:srgbClr val="FF6600"/>
                  </a:solidFill>
                  <a:cs typeface="Traditional Arabic" pitchFamily="2" charset="-78"/>
                </a:rPr>
                <a:t>قطبي</a:t>
              </a:r>
              <a:endParaRPr lang="he-IL" sz="2200">
                <a:cs typeface="Traditional Arabic" pitchFamily="2" charset="-78"/>
              </a:endParaRPr>
            </a:p>
          </p:txBody>
        </p:sp>
      </p:grpSp>
      <p:sp>
        <p:nvSpPr>
          <p:cNvPr id="47" name="TextBox 46"/>
          <p:cNvSpPr txBox="1"/>
          <p:nvPr/>
        </p:nvSpPr>
        <p:spPr>
          <a:xfrm>
            <a:off x="357188" y="44450"/>
            <a:ext cx="8143875" cy="427038"/>
          </a:xfrm>
          <a:prstGeom prst="rect">
            <a:avLst/>
          </a:prstGeom>
          <a:noFill/>
          <a:ln w="19050">
            <a:noFill/>
          </a:ln>
          <a:effectLst>
            <a:outerShdw sx="102000" sy="102000" algn="tl" rotWithShape="0">
              <a:schemeClr val="bg1">
                <a:lumMod val="65000"/>
                <a:alpha val="0"/>
              </a:schemeClr>
            </a:outerShdw>
          </a:effectLst>
        </p:spPr>
        <p:txBody>
          <a:bodyPr>
            <a:spAutoFit/>
          </a:bodyPr>
          <a:lstStyle/>
          <a:p>
            <a:r>
              <a:rPr lang="ar-SA" sz="2200" b="1">
                <a:solidFill>
                  <a:srgbClr val="FF6600"/>
                </a:solidFill>
                <a:cs typeface="Traditional Arabic" pitchFamily="2" charset="-78"/>
              </a:rPr>
              <a:t>تمرين لتحديد قطبية الجزيئات</a:t>
            </a:r>
            <a:endParaRPr lang="he-IL" sz="2200" b="1">
              <a:solidFill>
                <a:srgbClr val="FF6600"/>
              </a:solidFill>
              <a:cs typeface="Traditional Arabic" pitchFamily="2" charset="-78"/>
            </a:endParaRPr>
          </a:p>
        </p:txBody>
      </p:sp>
      <p:sp>
        <p:nvSpPr>
          <p:cNvPr id="29700" name="מלבן 53"/>
          <p:cNvSpPr>
            <a:spLocks noChangeArrowheads="1"/>
          </p:cNvSpPr>
          <p:nvPr/>
        </p:nvSpPr>
        <p:spPr bwMode="auto">
          <a:xfrm>
            <a:off x="7383463" y="2417763"/>
            <a:ext cx="949325" cy="427037"/>
          </a:xfrm>
          <a:prstGeom prst="rect">
            <a:avLst/>
          </a:prstGeom>
          <a:noFill/>
          <a:ln w="9525">
            <a:noFill/>
            <a:miter lim="800000"/>
            <a:headEnd/>
            <a:tailEnd/>
          </a:ln>
        </p:spPr>
        <p:txBody>
          <a:bodyPr wrap="none">
            <a:spAutoFit/>
          </a:bodyPr>
          <a:lstStyle/>
          <a:p>
            <a:pPr>
              <a:spcBef>
                <a:spcPct val="50000"/>
              </a:spcBef>
            </a:pPr>
            <a:r>
              <a:rPr lang="ar-SA" sz="2200" b="1">
                <a:cs typeface="Traditional Arabic" pitchFamily="2" charset="-78"/>
              </a:rPr>
              <a:t>الإجابات</a:t>
            </a:r>
            <a:r>
              <a:rPr lang="he-IL" b="1"/>
              <a:t>:</a:t>
            </a:r>
            <a:endParaRPr lang="en-US" b="1"/>
          </a:p>
        </p:txBody>
      </p:sp>
      <p:grpSp>
        <p:nvGrpSpPr>
          <p:cNvPr id="29701" name="קבוצה 49"/>
          <p:cNvGrpSpPr>
            <a:grpSpLocks/>
          </p:cNvGrpSpPr>
          <p:nvPr/>
        </p:nvGrpSpPr>
        <p:grpSpPr bwMode="auto">
          <a:xfrm>
            <a:off x="1331913" y="2924175"/>
            <a:ext cx="1800225" cy="2222500"/>
            <a:chOff x="2122973" y="2997136"/>
            <a:chExt cx="1800956" cy="2222011"/>
          </a:xfrm>
        </p:grpSpPr>
        <p:grpSp>
          <p:nvGrpSpPr>
            <p:cNvPr id="29723" name="קבוצה 16"/>
            <p:cNvGrpSpPr>
              <a:grpSpLocks/>
            </p:cNvGrpSpPr>
            <p:nvPr/>
          </p:nvGrpSpPr>
          <p:grpSpPr bwMode="auto">
            <a:xfrm>
              <a:off x="2987288" y="2997136"/>
              <a:ext cx="864316" cy="719977"/>
              <a:chOff x="5939616" y="4210169"/>
              <a:chExt cx="864316" cy="609211"/>
            </a:xfrm>
          </p:grpSpPr>
          <p:grpSp>
            <p:nvGrpSpPr>
              <p:cNvPr id="29725" name="קבוצה 57"/>
              <p:cNvGrpSpPr>
                <a:grpSpLocks/>
              </p:cNvGrpSpPr>
              <p:nvPr/>
            </p:nvGrpSpPr>
            <p:grpSpPr bwMode="auto">
              <a:xfrm>
                <a:off x="5939616" y="4410927"/>
                <a:ext cx="792290" cy="408453"/>
                <a:chOff x="5939616" y="4410927"/>
                <a:chExt cx="792290" cy="408453"/>
              </a:xfrm>
            </p:grpSpPr>
            <p:sp>
              <p:nvSpPr>
                <p:cNvPr id="29728" name="TextBox 55"/>
                <p:cNvSpPr txBox="1">
                  <a:spLocks noChangeArrowheads="1"/>
                </p:cNvSpPr>
                <p:nvPr/>
              </p:nvSpPr>
              <p:spPr bwMode="auto">
                <a:xfrm>
                  <a:off x="6192180" y="4410927"/>
                  <a:ext cx="324036" cy="390639"/>
                </a:xfrm>
                <a:prstGeom prst="rect">
                  <a:avLst/>
                </a:prstGeom>
                <a:noFill/>
                <a:ln w="9525">
                  <a:noFill/>
                  <a:miter lim="800000"/>
                  <a:headEnd/>
                  <a:tailEnd/>
                </a:ln>
              </p:spPr>
              <p:txBody>
                <a:bodyPr>
                  <a:spAutoFit/>
                </a:bodyPr>
                <a:lstStyle/>
                <a:p>
                  <a:pPr algn="l" rtl="0"/>
                  <a:r>
                    <a:rPr lang="en-US" sz="2400"/>
                    <a:t>O</a:t>
                  </a:r>
                  <a:endParaRPr lang="he-IL" sz="2400"/>
                </a:p>
              </p:txBody>
            </p:sp>
            <p:cxnSp>
              <p:nvCxnSpPr>
                <p:cNvPr id="57" name="מחבר ישר 56"/>
                <p:cNvCxnSpPr/>
                <p:nvPr/>
              </p:nvCxnSpPr>
              <p:spPr>
                <a:xfrm rot="16200000" flipH="1">
                  <a:off x="6547385" y="4635528"/>
                  <a:ext cx="181301" cy="1874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מחבר ישר 34"/>
                <p:cNvCxnSpPr/>
                <p:nvPr/>
              </p:nvCxnSpPr>
              <p:spPr>
                <a:xfrm flipV="1">
                  <a:off x="5939252" y="4606347"/>
                  <a:ext cx="287454" cy="21353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9726" name="TextBox 54"/>
              <p:cNvSpPr txBox="1">
                <a:spLocks noChangeArrowheads="1"/>
              </p:cNvSpPr>
              <p:nvPr/>
            </p:nvSpPr>
            <p:spPr bwMode="auto">
              <a:xfrm>
                <a:off x="6083669" y="4210169"/>
                <a:ext cx="432048" cy="461665"/>
              </a:xfrm>
              <a:prstGeom prst="rect">
                <a:avLst/>
              </a:prstGeom>
              <a:noFill/>
              <a:ln w="9525">
                <a:noFill/>
                <a:miter lim="800000"/>
                <a:headEnd/>
                <a:tailEnd/>
              </a:ln>
            </p:spPr>
            <p:txBody>
              <a:bodyPr>
                <a:spAutoFit/>
              </a:bodyPr>
              <a:lstStyle/>
              <a:p>
                <a:pPr algn="l" rtl="0"/>
                <a:r>
                  <a:rPr lang="en-US" sz="2400" b="1"/>
                  <a:t>..</a:t>
                </a:r>
                <a:endParaRPr lang="he-IL" sz="2400" b="1"/>
              </a:p>
            </p:txBody>
          </p:sp>
          <p:sp>
            <p:nvSpPr>
              <p:cNvPr id="29727" name="TextBox 54"/>
              <p:cNvSpPr txBox="1">
                <a:spLocks noChangeArrowheads="1"/>
              </p:cNvSpPr>
              <p:nvPr/>
            </p:nvSpPr>
            <p:spPr bwMode="auto">
              <a:xfrm>
                <a:off x="6371884" y="4210172"/>
                <a:ext cx="432048" cy="461665"/>
              </a:xfrm>
              <a:prstGeom prst="rect">
                <a:avLst/>
              </a:prstGeom>
              <a:noFill/>
              <a:ln w="9525">
                <a:noFill/>
                <a:miter lim="800000"/>
                <a:headEnd/>
                <a:tailEnd/>
              </a:ln>
            </p:spPr>
            <p:txBody>
              <a:bodyPr>
                <a:spAutoFit/>
              </a:bodyPr>
              <a:lstStyle/>
              <a:p>
                <a:pPr algn="l" rtl="0"/>
                <a:r>
                  <a:rPr lang="en-US" sz="2400" b="1"/>
                  <a:t>..</a:t>
                </a:r>
                <a:endParaRPr lang="he-IL" sz="2400" b="1"/>
              </a:p>
            </p:txBody>
          </p:sp>
        </p:grpSp>
        <p:sp>
          <p:nvSpPr>
            <p:cNvPr id="29724" name="TextBox 51"/>
            <p:cNvSpPr txBox="1">
              <a:spLocks noChangeArrowheads="1"/>
            </p:cNvSpPr>
            <p:nvPr/>
          </p:nvSpPr>
          <p:spPr bwMode="auto">
            <a:xfrm>
              <a:off x="2122973" y="4122426"/>
              <a:ext cx="1800956" cy="1096721"/>
            </a:xfrm>
            <a:prstGeom prst="rect">
              <a:avLst/>
            </a:prstGeom>
            <a:noFill/>
            <a:ln w="9525">
              <a:noFill/>
              <a:miter lim="800000"/>
              <a:headEnd/>
              <a:tailEnd/>
            </a:ln>
          </p:spPr>
          <p:txBody>
            <a:bodyPr>
              <a:spAutoFit/>
            </a:bodyPr>
            <a:lstStyle/>
            <a:p>
              <a:r>
                <a:rPr lang="en-US">
                  <a:solidFill>
                    <a:srgbClr val="FF6600"/>
                  </a:solidFill>
                  <a:latin typeface="Times New Roman" pitchFamily="18" charset="0"/>
                  <a:cs typeface="Times New Roman" pitchFamily="18" charset="0"/>
                </a:rPr>
                <a:t>V</a:t>
              </a:r>
              <a:r>
                <a:rPr lang="he-IL">
                  <a:solidFill>
                    <a:srgbClr val="FF6600"/>
                  </a:solidFill>
                </a:rPr>
                <a:t> </a:t>
              </a:r>
              <a:r>
                <a:rPr lang="ar-SA" sz="2200">
                  <a:solidFill>
                    <a:srgbClr val="FF6600"/>
                  </a:solidFill>
                  <a:cs typeface="Traditional Arabic" pitchFamily="2" charset="-78"/>
                </a:rPr>
                <a:t>مثنيّ</a:t>
              </a:r>
              <a:endParaRPr lang="he-IL" sz="2200">
                <a:solidFill>
                  <a:srgbClr val="FF6600"/>
                </a:solidFill>
                <a:cs typeface="Traditional Arabic" pitchFamily="2" charset="-78"/>
              </a:endParaRPr>
            </a:p>
            <a:p>
              <a:r>
                <a:rPr lang="ar-SA" sz="2200">
                  <a:cs typeface="Traditional Arabic" pitchFamily="2" charset="-78"/>
                </a:rPr>
                <a:t>الأربطة قطبية، المبنى غير متماثل، </a:t>
              </a:r>
              <a:r>
                <a:rPr lang="ar-SA" sz="2200" b="1">
                  <a:solidFill>
                    <a:srgbClr val="FF6600"/>
                  </a:solidFill>
                  <a:cs typeface="Traditional Arabic" pitchFamily="2" charset="-78"/>
                </a:rPr>
                <a:t>قطبي</a:t>
              </a:r>
              <a:r>
                <a:rPr lang="he-IL" b="1">
                  <a:solidFill>
                    <a:srgbClr val="FF6600"/>
                  </a:solidFill>
                </a:rPr>
                <a:t> </a:t>
              </a:r>
            </a:p>
          </p:txBody>
        </p:sp>
      </p:grpSp>
      <p:grpSp>
        <p:nvGrpSpPr>
          <p:cNvPr id="29702" name="קבוצה 70"/>
          <p:cNvGrpSpPr>
            <a:grpSpLocks/>
          </p:cNvGrpSpPr>
          <p:nvPr/>
        </p:nvGrpSpPr>
        <p:grpSpPr bwMode="auto">
          <a:xfrm>
            <a:off x="5940425" y="3176588"/>
            <a:ext cx="1800225" cy="2846387"/>
            <a:chOff x="5940152" y="3068965"/>
            <a:chExt cx="1800200" cy="2848125"/>
          </a:xfrm>
        </p:grpSpPr>
        <p:sp>
          <p:nvSpPr>
            <p:cNvPr id="29716" name="TextBox 37"/>
            <p:cNvSpPr txBox="1">
              <a:spLocks noChangeArrowheads="1"/>
            </p:cNvSpPr>
            <p:nvPr/>
          </p:nvSpPr>
          <p:spPr bwMode="auto">
            <a:xfrm>
              <a:off x="5940152" y="4149124"/>
              <a:ext cx="1800200" cy="1767966"/>
            </a:xfrm>
            <a:prstGeom prst="rect">
              <a:avLst/>
            </a:prstGeom>
            <a:noFill/>
            <a:ln w="9525">
              <a:noFill/>
              <a:miter lim="800000"/>
              <a:headEnd/>
              <a:tailEnd/>
            </a:ln>
          </p:spPr>
          <p:txBody>
            <a:bodyPr>
              <a:spAutoFit/>
            </a:bodyPr>
            <a:lstStyle/>
            <a:p>
              <a:r>
                <a:rPr lang="ar-SA" sz="2200">
                  <a:solidFill>
                    <a:srgbClr val="FF6600"/>
                  </a:solidFill>
                  <a:cs typeface="Traditional Arabic" pitchFamily="2" charset="-78"/>
                </a:rPr>
                <a:t>رباعي السطوح</a:t>
              </a:r>
              <a:endParaRPr lang="he-IL" sz="2200">
                <a:solidFill>
                  <a:srgbClr val="FF6600"/>
                </a:solidFill>
                <a:cs typeface="Traditional Arabic" pitchFamily="2" charset="-78"/>
              </a:endParaRPr>
            </a:p>
            <a:p>
              <a:r>
                <a:rPr lang="ar-SA" sz="2200">
                  <a:cs typeface="Traditional Arabic" pitchFamily="2" charset="-78"/>
                </a:rPr>
                <a:t>الذرّات التي حول الذرّة المركزية مختلفة، المبنى غير متماثل، ولذلك </a:t>
              </a:r>
              <a:r>
                <a:rPr lang="ar-SA" sz="2200" b="1">
                  <a:solidFill>
                    <a:srgbClr val="FF6600"/>
                  </a:solidFill>
                  <a:cs typeface="Traditional Arabic" pitchFamily="2" charset="-78"/>
                </a:rPr>
                <a:t>قطبي</a:t>
              </a:r>
              <a:endParaRPr lang="he-IL" sz="2200" b="1">
                <a:solidFill>
                  <a:srgbClr val="FF6600"/>
                </a:solidFill>
                <a:cs typeface="Traditional Arabic" pitchFamily="2" charset="-78"/>
              </a:endParaRPr>
            </a:p>
          </p:txBody>
        </p:sp>
        <p:grpSp>
          <p:nvGrpSpPr>
            <p:cNvPr id="29717" name="קבוצה 8"/>
            <p:cNvGrpSpPr>
              <a:grpSpLocks/>
            </p:cNvGrpSpPr>
            <p:nvPr/>
          </p:nvGrpSpPr>
          <p:grpSpPr bwMode="auto">
            <a:xfrm>
              <a:off x="6660232" y="3068965"/>
              <a:ext cx="791793" cy="903281"/>
              <a:chOff x="3843919" y="5517232"/>
              <a:chExt cx="879770" cy="993609"/>
            </a:xfrm>
          </p:grpSpPr>
          <p:sp>
            <p:nvSpPr>
              <p:cNvPr id="29718" name="TextBox 64"/>
              <p:cNvSpPr txBox="1">
                <a:spLocks noChangeArrowheads="1"/>
              </p:cNvSpPr>
              <p:nvPr/>
            </p:nvSpPr>
            <p:spPr bwMode="auto">
              <a:xfrm>
                <a:off x="3995937" y="5805258"/>
                <a:ext cx="487731" cy="440117"/>
              </a:xfrm>
              <a:prstGeom prst="rect">
                <a:avLst/>
              </a:prstGeom>
              <a:noFill/>
              <a:ln w="9525">
                <a:noFill/>
                <a:miter lim="800000"/>
                <a:headEnd/>
                <a:tailEnd/>
              </a:ln>
            </p:spPr>
            <p:txBody>
              <a:bodyPr>
                <a:spAutoFit/>
              </a:bodyPr>
              <a:lstStyle/>
              <a:p>
                <a:pPr algn="l" rtl="0"/>
                <a:r>
                  <a:rPr lang="en-US" sz="2000"/>
                  <a:t>Si</a:t>
                </a:r>
                <a:endParaRPr lang="he-IL" sz="2000"/>
              </a:p>
            </p:txBody>
          </p:sp>
          <p:cxnSp>
            <p:nvCxnSpPr>
              <p:cNvPr id="66" name="מחבר ישר 65"/>
              <p:cNvCxnSpPr/>
              <p:nvPr/>
            </p:nvCxnSpPr>
            <p:spPr>
              <a:xfrm rot="5400000">
                <a:off x="4031534" y="5697206"/>
                <a:ext cx="35994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מחבר ישר 66"/>
              <p:cNvCxnSpPr/>
              <p:nvPr/>
            </p:nvCxnSpPr>
            <p:spPr>
              <a:xfrm>
                <a:off x="4403770" y="6025700"/>
                <a:ext cx="319259" cy="1659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מחבר ישר 67"/>
              <p:cNvCxnSpPr/>
              <p:nvPr/>
            </p:nvCxnSpPr>
            <p:spPr>
              <a:xfrm rot="16200000" flipH="1">
                <a:off x="4116983" y="6304042"/>
                <a:ext cx="338979" cy="75846"/>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69" name="משולש שווה שוקיים 68"/>
              <p:cNvSpPr/>
              <p:nvPr/>
            </p:nvSpPr>
            <p:spPr>
              <a:xfrm>
                <a:off x="3843919" y="5949280"/>
                <a:ext cx="144016" cy="402839"/>
              </a:xfrm>
              <a:prstGeom prst="triangle">
                <a:avLst/>
              </a:prstGeom>
              <a:solidFill>
                <a:schemeClr val="accent1"/>
              </a:solidFill>
              <a:ln w="28575">
                <a:solidFill>
                  <a:schemeClr val="tx1"/>
                </a:solidFill>
              </a:ln>
              <a:scene3d>
                <a:camera prst="orthographicFront">
                  <a:rot lat="0" lon="3000000" rev="189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flatTx/>
              </a:bodyPr>
              <a:lstStyle/>
              <a:p>
                <a:pPr algn="ctr" rtl="0">
                  <a:defRPr/>
                </a:pPr>
                <a:endParaRPr lang="he-IL" sz="2000">
                  <a:solidFill>
                    <a:schemeClr val="tx1"/>
                  </a:solidFill>
                </a:endParaRPr>
              </a:p>
            </p:txBody>
          </p:sp>
        </p:grpSp>
      </p:grpSp>
      <p:sp>
        <p:nvSpPr>
          <p:cNvPr id="29703" name="מלבן 26"/>
          <p:cNvSpPr>
            <a:spLocks noChangeArrowheads="1"/>
          </p:cNvSpPr>
          <p:nvPr/>
        </p:nvSpPr>
        <p:spPr bwMode="auto">
          <a:xfrm>
            <a:off x="2354263" y="2852738"/>
            <a:ext cx="511175" cy="369887"/>
          </a:xfrm>
          <a:prstGeom prst="rect">
            <a:avLst/>
          </a:prstGeom>
          <a:noFill/>
          <a:ln w="9525">
            <a:noFill/>
            <a:miter lim="800000"/>
            <a:headEnd/>
            <a:tailEnd/>
          </a:ln>
        </p:spPr>
        <p:txBody>
          <a:bodyPr wrap="none">
            <a:spAutoFit/>
          </a:bodyPr>
          <a:lstStyle/>
          <a:p>
            <a:r>
              <a:rPr lang="he-IL">
                <a:solidFill>
                  <a:srgbClr val="FF6600"/>
                </a:solidFill>
              </a:rPr>
              <a:t>+ </a:t>
            </a:r>
            <a:r>
              <a:rPr lang="el-GR">
                <a:solidFill>
                  <a:srgbClr val="FF6600"/>
                </a:solidFill>
              </a:rPr>
              <a:t>δ</a:t>
            </a:r>
            <a:endParaRPr lang="he-IL">
              <a:solidFill>
                <a:srgbClr val="FF6600"/>
              </a:solidFill>
            </a:endParaRPr>
          </a:p>
        </p:txBody>
      </p:sp>
      <p:sp>
        <p:nvSpPr>
          <p:cNvPr id="29704" name="מלבן 27"/>
          <p:cNvSpPr>
            <a:spLocks noChangeArrowheads="1"/>
          </p:cNvSpPr>
          <p:nvPr/>
        </p:nvSpPr>
        <p:spPr bwMode="auto">
          <a:xfrm>
            <a:off x="1741488" y="3708400"/>
            <a:ext cx="454025" cy="368300"/>
          </a:xfrm>
          <a:prstGeom prst="rect">
            <a:avLst/>
          </a:prstGeom>
          <a:noFill/>
          <a:ln w="9525">
            <a:noFill/>
            <a:miter lim="800000"/>
            <a:headEnd/>
            <a:tailEnd/>
          </a:ln>
        </p:spPr>
        <p:txBody>
          <a:bodyPr wrap="none">
            <a:spAutoFit/>
          </a:bodyPr>
          <a:lstStyle/>
          <a:p>
            <a:r>
              <a:rPr lang="he-IL">
                <a:solidFill>
                  <a:srgbClr val="FF6600"/>
                </a:solidFill>
              </a:rPr>
              <a:t>- </a:t>
            </a:r>
            <a:r>
              <a:rPr lang="el-GR">
                <a:solidFill>
                  <a:srgbClr val="FF6600"/>
                </a:solidFill>
              </a:rPr>
              <a:t>δ</a:t>
            </a:r>
            <a:endParaRPr lang="he-IL">
              <a:solidFill>
                <a:srgbClr val="FF6600"/>
              </a:solidFill>
            </a:endParaRPr>
          </a:p>
        </p:txBody>
      </p:sp>
      <p:sp>
        <p:nvSpPr>
          <p:cNvPr id="29705" name="מלבן 28"/>
          <p:cNvSpPr>
            <a:spLocks noChangeArrowheads="1"/>
          </p:cNvSpPr>
          <p:nvPr/>
        </p:nvSpPr>
        <p:spPr bwMode="auto">
          <a:xfrm>
            <a:off x="5003800" y="3068638"/>
            <a:ext cx="454025" cy="369887"/>
          </a:xfrm>
          <a:prstGeom prst="rect">
            <a:avLst/>
          </a:prstGeom>
          <a:noFill/>
          <a:ln w="9525">
            <a:noFill/>
            <a:miter lim="800000"/>
            <a:headEnd/>
            <a:tailEnd/>
          </a:ln>
        </p:spPr>
        <p:txBody>
          <a:bodyPr wrap="none">
            <a:spAutoFit/>
          </a:bodyPr>
          <a:lstStyle/>
          <a:p>
            <a:r>
              <a:rPr lang="he-IL">
                <a:solidFill>
                  <a:srgbClr val="FF6600"/>
                </a:solidFill>
              </a:rPr>
              <a:t>- </a:t>
            </a:r>
            <a:r>
              <a:rPr lang="el-GR">
                <a:solidFill>
                  <a:srgbClr val="FF6600"/>
                </a:solidFill>
              </a:rPr>
              <a:t>δ</a:t>
            </a:r>
            <a:endParaRPr lang="he-IL">
              <a:solidFill>
                <a:srgbClr val="FF6600"/>
              </a:solidFill>
            </a:endParaRPr>
          </a:p>
        </p:txBody>
      </p:sp>
      <p:sp>
        <p:nvSpPr>
          <p:cNvPr id="29706" name="מלבן 29"/>
          <p:cNvSpPr>
            <a:spLocks noChangeArrowheads="1"/>
          </p:cNvSpPr>
          <p:nvPr/>
        </p:nvSpPr>
        <p:spPr bwMode="auto">
          <a:xfrm>
            <a:off x="4276725" y="3059113"/>
            <a:ext cx="511175" cy="369887"/>
          </a:xfrm>
          <a:prstGeom prst="rect">
            <a:avLst/>
          </a:prstGeom>
          <a:noFill/>
          <a:ln w="9525">
            <a:noFill/>
            <a:miter lim="800000"/>
            <a:headEnd/>
            <a:tailEnd/>
          </a:ln>
        </p:spPr>
        <p:txBody>
          <a:bodyPr wrap="none">
            <a:spAutoFit/>
          </a:bodyPr>
          <a:lstStyle/>
          <a:p>
            <a:r>
              <a:rPr lang="he-IL">
                <a:solidFill>
                  <a:srgbClr val="FF6600"/>
                </a:solidFill>
              </a:rPr>
              <a:t>+ </a:t>
            </a:r>
            <a:r>
              <a:rPr lang="el-GR">
                <a:solidFill>
                  <a:srgbClr val="FF6600"/>
                </a:solidFill>
              </a:rPr>
              <a:t>δ</a:t>
            </a:r>
            <a:endParaRPr lang="he-IL">
              <a:solidFill>
                <a:srgbClr val="FF6600"/>
              </a:solidFill>
            </a:endParaRPr>
          </a:p>
        </p:txBody>
      </p:sp>
      <p:sp>
        <p:nvSpPr>
          <p:cNvPr id="29707" name="Text Box 3"/>
          <p:cNvSpPr txBox="1">
            <a:spLocks noChangeArrowheads="1"/>
          </p:cNvSpPr>
          <p:nvPr/>
        </p:nvSpPr>
        <p:spPr bwMode="auto">
          <a:xfrm>
            <a:off x="107950" y="620713"/>
            <a:ext cx="8305800" cy="1225550"/>
          </a:xfrm>
          <a:prstGeom prst="rect">
            <a:avLst/>
          </a:prstGeom>
          <a:noFill/>
          <a:ln w="9525">
            <a:noFill/>
            <a:miter lim="800000"/>
            <a:headEnd/>
            <a:tailEnd/>
          </a:ln>
        </p:spPr>
        <p:txBody>
          <a:bodyPr>
            <a:spAutoFit/>
          </a:bodyPr>
          <a:lstStyle/>
          <a:p>
            <a:r>
              <a:rPr lang="ar-SA" sz="2200" b="1">
                <a:solidFill>
                  <a:srgbClr val="1D4C72"/>
                </a:solidFill>
                <a:latin typeface="Times New Roman" pitchFamily="18" charset="0"/>
                <a:cs typeface="Traditional Arabic" pitchFamily="2" charset="-78"/>
              </a:rPr>
              <a:t>السؤال</a:t>
            </a:r>
            <a:r>
              <a:rPr lang="he-IL" sz="2200" b="1">
                <a:solidFill>
                  <a:srgbClr val="1D4C72"/>
                </a:solidFill>
                <a:latin typeface="Times New Roman" pitchFamily="18" charset="0"/>
                <a:cs typeface="Traditional Arabic" pitchFamily="2" charset="-78"/>
              </a:rPr>
              <a:t> </a:t>
            </a:r>
            <a:r>
              <a:rPr lang="he-IL" b="1">
                <a:solidFill>
                  <a:srgbClr val="1D4C72"/>
                </a:solidFill>
                <a:latin typeface="Times New Roman" pitchFamily="18" charset="0"/>
                <a:cs typeface="Times New Roman" pitchFamily="18" charset="0"/>
              </a:rPr>
              <a:t>5</a:t>
            </a:r>
            <a:r>
              <a:rPr lang="he-IL" sz="2200" b="1">
                <a:solidFill>
                  <a:srgbClr val="1D4C72"/>
                </a:solidFill>
                <a:latin typeface="Times New Roman" pitchFamily="18" charset="0"/>
                <a:cs typeface="Traditional Arabic" pitchFamily="2" charset="-78"/>
              </a:rPr>
              <a:t>:</a:t>
            </a:r>
            <a:endParaRPr lang="en-US" sz="2200" b="1">
              <a:solidFill>
                <a:srgbClr val="1D4C72"/>
              </a:solidFill>
              <a:latin typeface="Times New Roman" pitchFamily="18" charset="0"/>
              <a:cs typeface="Traditional Arabic" pitchFamily="2" charset="-78"/>
            </a:endParaRPr>
          </a:p>
          <a:p>
            <a:pPr>
              <a:lnSpc>
                <a:spcPct val="115000"/>
              </a:lnSpc>
            </a:pPr>
            <a:r>
              <a:rPr lang="ar-SA" sz="2200">
                <a:solidFill>
                  <a:srgbClr val="1D4C72"/>
                </a:solidFill>
                <a:latin typeface="Times New Roman" pitchFamily="18" charset="0"/>
                <a:cs typeface="Traditional Arabic" pitchFamily="2" charset="-78"/>
              </a:rPr>
              <a:t>اكتبوا صيغة تمثيل إلكترونية والمبنى الفراغي والقطبية لكلّ واحد من الجزيئات التالية</a:t>
            </a:r>
            <a:r>
              <a:rPr lang="he-IL" sz="2200">
                <a:solidFill>
                  <a:srgbClr val="1D4C72"/>
                </a:solidFill>
                <a:latin typeface="Times New Roman" pitchFamily="18" charset="0"/>
                <a:cs typeface="Traditional Arabic" pitchFamily="2" charset="-78"/>
              </a:rPr>
              <a:t>:</a:t>
            </a:r>
            <a:endParaRPr lang="en-US" sz="2200">
              <a:solidFill>
                <a:srgbClr val="1D4C72"/>
              </a:solidFill>
              <a:latin typeface="Times New Roman" pitchFamily="18" charset="0"/>
              <a:cs typeface="Traditional Arabic" pitchFamily="2" charset="-78"/>
            </a:endParaRPr>
          </a:p>
          <a:p>
            <a:pPr>
              <a:spcBef>
                <a:spcPct val="50000"/>
              </a:spcBef>
            </a:pPr>
            <a:r>
              <a:rPr lang="en-US">
                <a:solidFill>
                  <a:srgbClr val="1D4C72"/>
                </a:solidFill>
                <a:latin typeface="Times New Roman" pitchFamily="18" charset="0"/>
                <a:cs typeface="Times New Roman" pitchFamily="18" charset="0"/>
              </a:rPr>
              <a:t>F</a:t>
            </a:r>
            <a:r>
              <a:rPr lang="en-US" baseline="-25000">
                <a:solidFill>
                  <a:srgbClr val="1D4C72"/>
                </a:solidFill>
                <a:latin typeface="Times New Roman" pitchFamily="18" charset="0"/>
                <a:cs typeface="Times New Roman" pitchFamily="18" charset="0"/>
              </a:rPr>
              <a:t>2</a:t>
            </a:r>
            <a:r>
              <a:rPr lang="en-US">
                <a:solidFill>
                  <a:srgbClr val="1D4C72"/>
                </a:solidFill>
                <a:latin typeface="Times New Roman" pitchFamily="18" charset="0"/>
                <a:cs typeface="Times New Roman" pitchFamily="18" charset="0"/>
              </a:rPr>
              <a:t>O</a:t>
            </a:r>
            <a:r>
              <a:rPr lang="en-US" baseline="30000">
                <a:solidFill>
                  <a:srgbClr val="1D4C72"/>
                </a:solidFill>
                <a:latin typeface="Times New Roman" pitchFamily="18" charset="0"/>
                <a:cs typeface="Times New Roman" pitchFamily="18" charset="0"/>
              </a:rPr>
              <a:t> </a:t>
            </a:r>
            <a:r>
              <a:rPr lang="en-US">
                <a:solidFill>
                  <a:srgbClr val="1D4C72"/>
                </a:solidFill>
                <a:latin typeface="Times New Roman" pitchFamily="18" charset="0"/>
                <a:cs typeface="Times New Roman" pitchFamily="18" charset="0"/>
              </a:rPr>
              <a:t>,     HCN,      SiHI</a:t>
            </a:r>
            <a:r>
              <a:rPr lang="en-US" baseline="-25000">
                <a:solidFill>
                  <a:srgbClr val="1D4C72"/>
                </a:solidFill>
                <a:latin typeface="Times New Roman" pitchFamily="18" charset="0"/>
                <a:cs typeface="Times New Roman" pitchFamily="18" charset="0"/>
              </a:rPr>
              <a:t>3</a:t>
            </a:r>
          </a:p>
        </p:txBody>
      </p:sp>
      <p:sp>
        <p:nvSpPr>
          <p:cNvPr id="39" name="מציין מיקום של מספר שקופית 38"/>
          <p:cNvSpPr>
            <a:spLocks noGrp="1"/>
          </p:cNvSpPr>
          <p:nvPr>
            <p:ph type="sldNum" sz="quarter" idx="10"/>
          </p:nvPr>
        </p:nvSpPr>
        <p:spPr/>
        <p:txBody>
          <a:bodyPr/>
          <a:lstStyle/>
          <a:p>
            <a:pPr>
              <a:defRPr/>
            </a:pPr>
            <a:fld id="{69D7412F-610C-46E9-9296-79536548E461}" type="slidenum">
              <a:rPr lang="he-IL" smtClean="0"/>
              <a:pPr>
                <a:defRPr/>
              </a:pPr>
              <a:t>21</a:t>
            </a:fld>
            <a:endParaRPr lang="he-IL" dirty="0"/>
          </a:p>
        </p:txBody>
      </p:sp>
      <p:sp>
        <p:nvSpPr>
          <p:cNvPr id="29709" name="מלבן 27"/>
          <p:cNvSpPr>
            <a:spLocks noChangeArrowheads="1"/>
          </p:cNvSpPr>
          <p:nvPr/>
        </p:nvSpPr>
        <p:spPr bwMode="auto">
          <a:xfrm>
            <a:off x="3132138" y="3644900"/>
            <a:ext cx="454025" cy="369888"/>
          </a:xfrm>
          <a:prstGeom prst="rect">
            <a:avLst/>
          </a:prstGeom>
          <a:noFill/>
          <a:ln w="9525">
            <a:noFill/>
            <a:miter lim="800000"/>
            <a:headEnd/>
            <a:tailEnd/>
          </a:ln>
        </p:spPr>
        <p:txBody>
          <a:bodyPr wrap="none">
            <a:spAutoFit/>
          </a:bodyPr>
          <a:lstStyle/>
          <a:p>
            <a:r>
              <a:rPr lang="he-IL">
                <a:solidFill>
                  <a:srgbClr val="FF6600"/>
                </a:solidFill>
              </a:rPr>
              <a:t>- </a:t>
            </a:r>
            <a:r>
              <a:rPr lang="el-GR">
                <a:solidFill>
                  <a:srgbClr val="FF6600"/>
                </a:solidFill>
              </a:rPr>
              <a:t>δ</a:t>
            </a:r>
            <a:endParaRPr lang="he-IL">
              <a:solidFill>
                <a:srgbClr val="FF6600"/>
              </a:solidFill>
            </a:endParaRPr>
          </a:p>
        </p:txBody>
      </p:sp>
      <p:sp>
        <p:nvSpPr>
          <p:cNvPr id="29710" name="מלבן 27"/>
          <p:cNvSpPr>
            <a:spLocks noChangeArrowheads="1"/>
          </p:cNvSpPr>
          <p:nvPr/>
        </p:nvSpPr>
        <p:spPr bwMode="auto">
          <a:xfrm>
            <a:off x="6804025" y="2924175"/>
            <a:ext cx="350838" cy="369888"/>
          </a:xfrm>
          <a:prstGeom prst="rect">
            <a:avLst/>
          </a:prstGeom>
          <a:noFill/>
          <a:ln w="9525">
            <a:noFill/>
            <a:miter lim="800000"/>
            <a:headEnd/>
            <a:tailEnd/>
          </a:ln>
        </p:spPr>
        <p:txBody>
          <a:bodyPr wrap="none">
            <a:spAutoFit/>
          </a:bodyPr>
          <a:lstStyle/>
          <a:p>
            <a:r>
              <a:rPr lang="en-US"/>
              <a:t>H</a:t>
            </a:r>
            <a:endParaRPr lang="he-IL"/>
          </a:p>
        </p:txBody>
      </p:sp>
      <p:sp>
        <p:nvSpPr>
          <p:cNvPr id="29711" name="מלבן 27"/>
          <p:cNvSpPr>
            <a:spLocks noChangeArrowheads="1"/>
          </p:cNvSpPr>
          <p:nvPr/>
        </p:nvSpPr>
        <p:spPr bwMode="auto">
          <a:xfrm>
            <a:off x="2916238" y="3500438"/>
            <a:ext cx="325437" cy="369887"/>
          </a:xfrm>
          <a:prstGeom prst="rect">
            <a:avLst/>
          </a:prstGeom>
          <a:noFill/>
          <a:ln w="9525">
            <a:noFill/>
            <a:miter lim="800000"/>
            <a:headEnd/>
            <a:tailEnd/>
          </a:ln>
        </p:spPr>
        <p:txBody>
          <a:bodyPr wrap="none">
            <a:spAutoFit/>
          </a:bodyPr>
          <a:lstStyle/>
          <a:p>
            <a:r>
              <a:rPr lang="en-US"/>
              <a:t>F</a:t>
            </a:r>
            <a:endParaRPr lang="he-IL"/>
          </a:p>
        </p:txBody>
      </p:sp>
      <p:sp>
        <p:nvSpPr>
          <p:cNvPr id="29712" name="מלבן 27"/>
          <p:cNvSpPr>
            <a:spLocks noChangeArrowheads="1"/>
          </p:cNvSpPr>
          <p:nvPr/>
        </p:nvSpPr>
        <p:spPr bwMode="auto">
          <a:xfrm>
            <a:off x="1979613" y="3563938"/>
            <a:ext cx="325437" cy="369887"/>
          </a:xfrm>
          <a:prstGeom prst="rect">
            <a:avLst/>
          </a:prstGeom>
          <a:noFill/>
          <a:ln w="9525">
            <a:noFill/>
            <a:miter lim="800000"/>
            <a:headEnd/>
            <a:tailEnd/>
          </a:ln>
        </p:spPr>
        <p:txBody>
          <a:bodyPr wrap="none">
            <a:spAutoFit/>
          </a:bodyPr>
          <a:lstStyle/>
          <a:p>
            <a:r>
              <a:rPr lang="en-US"/>
              <a:t>F</a:t>
            </a:r>
            <a:endParaRPr lang="he-IL"/>
          </a:p>
        </p:txBody>
      </p:sp>
      <p:sp>
        <p:nvSpPr>
          <p:cNvPr id="29713" name="מלבן 27"/>
          <p:cNvSpPr>
            <a:spLocks noChangeArrowheads="1"/>
          </p:cNvSpPr>
          <p:nvPr/>
        </p:nvSpPr>
        <p:spPr bwMode="auto">
          <a:xfrm>
            <a:off x="6300788" y="3779838"/>
            <a:ext cx="247650" cy="369887"/>
          </a:xfrm>
          <a:prstGeom prst="rect">
            <a:avLst/>
          </a:prstGeom>
          <a:noFill/>
          <a:ln w="9525">
            <a:noFill/>
            <a:miter lim="800000"/>
            <a:headEnd/>
            <a:tailEnd/>
          </a:ln>
        </p:spPr>
        <p:txBody>
          <a:bodyPr wrap="none">
            <a:spAutoFit/>
          </a:bodyPr>
          <a:lstStyle/>
          <a:p>
            <a:r>
              <a:rPr lang="en-US"/>
              <a:t>I</a:t>
            </a:r>
            <a:endParaRPr lang="he-IL"/>
          </a:p>
        </p:txBody>
      </p:sp>
      <p:sp>
        <p:nvSpPr>
          <p:cNvPr id="29714" name="מלבן 27"/>
          <p:cNvSpPr>
            <a:spLocks noChangeArrowheads="1"/>
          </p:cNvSpPr>
          <p:nvPr/>
        </p:nvSpPr>
        <p:spPr bwMode="auto">
          <a:xfrm>
            <a:off x="7380288" y="3644900"/>
            <a:ext cx="249237" cy="369888"/>
          </a:xfrm>
          <a:prstGeom prst="rect">
            <a:avLst/>
          </a:prstGeom>
          <a:noFill/>
          <a:ln w="9525">
            <a:noFill/>
            <a:miter lim="800000"/>
            <a:headEnd/>
            <a:tailEnd/>
          </a:ln>
        </p:spPr>
        <p:txBody>
          <a:bodyPr wrap="none">
            <a:spAutoFit/>
          </a:bodyPr>
          <a:lstStyle/>
          <a:p>
            <a:r>
              <a:rPr lang="en-US"/>
              <a:t>I</a:t>
            </a:r>
            <a:endParaRPr lang="he-IL"/>
          </a:p>
        </p:txBody>
      </p:sp>
      <p:sp>
        <p:nvSpPr>
          <p:cNvPr id="29715" name="מלבן 27"/>
          <p:cNvSpPr>
            <a:spLocks noChangeArrowheads="1"/>
          </p:cNvSpPr>
          <p:nvPr/>
        </p:nvSpPr>
        <p:spPr bwMode="auto">
          <a:xfrm>
            <a:off x="7019925" y="3924300"/>
            <a:ext cx="249238" cy="368300"/>
          </a:xfrm>
          <a:prstGeom prst="rect">
            <a:avLst/>
          </a:prstGeom>
          <a:noFill/>
          <a:ln w="9525">
            <a:noFill/>
            <a:miter lim="800000"/>
            <a:headEnd/>
            <a:tailEnd/>
          </a:ln>
        </p:spPr>
        <p:txBody>
          <a:bodyPr wrap="none">
            <a:spAutoFit/>
          </a:bodyPr>
          <a:lstStyle/>
          <a:p>
            <a:r>
              <a:rPr lang="en-US"/>
              <a:t>I</a:t>
            </a:r>
            <a:endParaRPr lang="he-IL"/>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775"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14" name="Rectangle 13"/>
          <p:cNvSpPr/>
          <p:nvPr/>
        </p:nvSpPr>
        <p:spPr>
          <a:xfrm>
            <a:off x="315913" y="1557338"/>
            <a:ext cx="8143875" cy="1708150"/>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he-IL">
              <a:solidFill>
                <a:schemeClr val="tx1"/>
              </a:solidFill>
            </a:endParaRPr>
          </a:p>
          <a:p>
            <a:pPr>
              <a:lnSpc>
                <a:spcPct val="150000"/>
              </a:lnSpc>
              <a:buFontTx/>
              <a:buBlip>
                <a:blip r:embed="rId3"/>
              </a:buBlip>
            </a:pPr>
            <a:r>
              <a:rPr lang="he-IL">
                <a:solidFill>
                  <a:schemeClr val="tx1"/>
                </a:solidFill>
              </a:rPr>
              <a:t> </a:t>
            </a:r>
            <a:r>
              <a:rPr lang="ar-SA" sz="2200">
                <a:solidFill>
                  <a:schemeClr val="tx1"/>
                </a:solidFill>
                <a:cs typeface="Traditional Arabic" pitchFamily="2" charset="-78"/>
              </a:rPr>
              <a:t>يجب معرفة خمسة أنواع من المباني الفراغية للجزيئات</a:t>
            </a:r>
            <a:endParaRPr lang="he-IL" sz="2200">
              <a:solidFill>
                <a:schemeClr val="tx1"/>
              </a:solidFill>
              <a:cs typeface="Traditional Arabic" pitchFamily="2" charset="-78"/>
            </a:endParaRPr>
          </a:p>
          <a:p>
            <a:pPr>
              <a:lnSpc>
                <a:spcPct val="150000"/>
              </a:lnSpc>
              <a:buFontTx/>
              <a:buBlip>
                <a:blip r:embed="rId3"/>
              </a:buBlip>
            </a:pPr>
            <a:r>
              <a:rPr lang="he-IL" sz="2200">
                <a:solidFill>
                  <a:schemeClr val="tx1"/>
                </a:solidFill>
                <a:cs typeface="Traditional Arabic" pitchFamily="2" charset="-78"/>
              </a:rPr>
              <a:t> </a:t>
            </a:r>
            <a:r>
              <a:rPr lang="ar-SA" sz="2200">
                <a:solidFill>
                  <a:schemeClr val="tx1"/>
                </a:solidFill>
                <a:cs typeface="Traditional Arabic" pitchFamily="2" charset="-78"/>
              </a:rPr>
              <a:t>تتأثّر قطبية الجزيئات بقطبية الأربطة وبمبناها الفراغي</a:t>
            </a:r>
            <a:endParaRPr lang="he-IL" sz="2200">
              <a:solidFill>
                <a:schemeClr val="tx1"/>
              </a:solidFill>
              <a:cs typeface="Traditional Arabic" pitchFamily="2" charset="-78"/>
            </a:endParaRPr>
          </a:p>
        </p:txBody>
      </p:sp>
      <p:sp>
        <p:nvSpPr>
          <p:cNvPr id="30723" name="Rectangle 14"/>
          <p:cNvSpPr>
            <a:spLocks noChangeArrowheads="1"/>
          </p:cNvSpPr>
          <p:nvPr/>
        </p:nvSpPr>
        <p:spPr bwMode="auto">
          <a:xfrm>
            <a:off x="1214438" y="4000500"/>
            <a:ext cx="7286625" cy="1431925"/>
          </a:xfrm>
          <a:prstGeom prst="rect">
            <a:avLst/>
          </a:prstGeom>
          <a:noFill/>
          <a:ln w="9525">
            <a:noFill/>
            <a:miter lim="800000"/>
            <a:headEnd/>
            <a:tailEnd/>
          </a:ln>
        </p:spPr>
        <p:txBody>
          <a:bodyPr>
            <a:spAutoFit/>
          </a:bodyPr>
          <a:lstStyle/>
          <a:p>
            <a:pPr eaLnBrk="0" hangingPunct="0"/>
            <a:r>
              <a:rPr lang="ar-SA" sz="2200" b="1">
                <a:solidFill>
                  <a:srgbClr val="FF6600"/>
                </a:solidFill>
                <a:cs typeface="Traditional Arabic" pitchFamily="2" charset="-78"/>
              </a:rPr>
              <a:t>مصطلحات هامّة</a:t>
            </a:r>
            <a:r>
              <a:rPr lang="he-IL" sz="2200" b="1">
                <a:solidFill>
                  <a:srgbClr val="FF6600"/>
                </a:solidFill>
                <a:cs typeface="Traditional Arabic" pitchFamily="2" charset="-78"/>
              </a:rPr>
              <a:t>: </a:t>
            </a:r>
          </a:p>
          <a:p>
            <a:pPr eaLnBrk="0" hangingPunct="0"/>
            <a:r>
              <a:rPr lang="ar-SA" sz="2200">
                <a:cs typeface="Traditional Arabic" pitchFamily="2" charset="-78"/>
              </a:rPr>
              <a:t>تماثل، المبنى الفراغي للجزيء، رباعي السطوح، الهرم الثلاثي، مبنى </a:t>
            </a:r>
            <a:r>
              <a:rPr lang="en-US">
                <a:latin typeface="Times New Roman" pitchFamily="18" charset="0"/>
                <a:cs typeface="Times New Roman" pitchFamily="18" charset="0"/>
              </a:rPr>
              <a:t>V</a:t>
            </a:r>
            <a:r>
              <a:rPr lang="he-IL" sz="2200">
                <a:cs typeface="Traditional Arabic" pitchFamily="2" charset="-78"/>
              </a:rPr>
              <a:t> </a:t>
            </a:r>
            <a:r>
              <a:rPr lang="ar-SA" sz="2200">
                <a:cs typeface="Traditional Arabic" pitchFamily="2" charset="-78"/>
              </a:rPr>
              <a:t>مثنيّ، المثلث المستوي، الخطّي، قطبية الجزيء</a:t>
            </a:r>
            <a:endParaRPr lang="he-IL" sz="2200">
              <a:cs typeface="Traditional Arabic" pitchFamily="2" charset="-78"/>
            </a:endParaRPr>
          </a:p>
          <a:p>
            <a:pPr eaLnBrk="0" hangingPunct="0"/>
            <a:endParaRPr lang="en-US" sz="2200">
              <a:cs typeface="Traditional Arabic" pitchFamily="2" charset="-78"/>
            </a:endParaRPr>
          </a:p>
        </p:txBody>
      </p:sp>
      <p:sp>
        <p:nvSpPr>
          <p:cNvPr id="30724" name="Rectangle 15"/>
          <p:cNvSpPr>
            <a:spLocks noChangeArrowheads="1"/>
          </p:cNvSpPr>
          <p:nvPr/>
        </p:nvSpPr>
        <p:spPr bwMode="auto">
          <a:xfrm>
            <a:off x="7804150" y="571500"/>
            <a:ext cx="722313" cy="427038"/>
          </a:xfrm>
          <a:prstGeom prst="rect">
            <a:avLst/>
          </a:prstGeom>
          <a:noFill/>
          <a:ln w="9525">
            <a:noFill/>
            <a:miter lim="800000"/>
            <a:headEnd/>
            <a:tailEnd/>
          </a:ln>
        </p:spPr>
        <p:txBody>
          <a:bodyPr wrap="none">
            <a:spAutoFit/>
          </a:bodyPr>
          <a:lstStyle/>
          <a:p>
            <a:r>
              <a:rPr lang="ar-SA" sz="2200" b="1">
                <a:solidFill>
                  <a:srgbClr val="1D4C72"/>
                </a:solidFill>
                <a:cs typeface="Traditional Arabic" pitchFamily="2" charset="-78"/>
              </a:rPr>
              <a:t>إجمال:</a:t>
            </a:r>
            <a:r>
              <a:rPr lang="he-IL" sz="2000" b="1">
                <a:solidFill>
                  <a:srgbClr val="1D4C72"/>
                </a:solidFill>
              </a:rPr>
              <a:t> </a:t>
            </a:r>
          </a:p>
        </p:txBody>
      </p:sp>
      <p:sp>
        <p:nvSpPr>
          <p:cNvPr id="5" name="TextBox 4"/>
          <p:cNvSpPr txBox="1"/>
          <p:nvPr/>
        </p:nvSpPr>
        <p:spPr>
          <a:xfrm>
            <a:off x="357188" y="71438"/>
            <a:ext cx="8143875" cy="427037"/>
          </a:xfrm>
          <a:prstGeom prst="rect">
            <a:avLst/>
          </a:prstGeom>
          <a:noFill/>
          <a:ln w="19050">
            <a:noFill/>
          </a:ln>
          <a:effectLst>
            <a:outerShdw sx="102000" sy="102000" algn="tl" rotWithShape="0">
              <a:schemeClr val="bg1">
                <a:lumMod val="65000"/>
                <a:alpha val="0"/>
              </a:schemeClr>
            </a:outerShdw>
          </a:effectLst>
        </p:spPr>
        <p:txBody>
          <a:bodyPr>
            <a:spAutoFit/>
          </a:bodyPr>
          <a:lstStyle/>
          <a:p>
            <a:r>
              <a:rPr lang="ar-SA" sz="2200" b="1">
                <a:solidFill>
                  <a:srgbClr val="FF6600"/>
                </a:solidFill>
                <a:cs typeface="Traditional Arabic" pitchFamily="2" charset="-78"/>
              </a:rPr>
              <a:t>المبنى الفراغي وقطبية الجزيئات</a:t>
            </a:r>
            <a:endParaRPr lang="he-IL" sz="2200" b="1">
              <a:solidFill>
                <a:srgbClr val="FF6600"/>
              </a:solidFill>
              <a:cs typeface="Traditional Arabic" pitchFamily="2" charset="-78"/>
            </a:endParaRPr>
          </a:p>
        </p:txBody>
      </p:sp>
      <p:sp>
        <p:nvSpPr>
          <p:cNvPr id="25607" name="Slide Number Placeholder 6"/>
          <p:cNvSpPr>
            <a:spLocks noGrp="1"/>
          </p:cNvSpPr>
          <p:nvPr>
            <p:ph type="sldNum" sz="quarter" idx="12"/>
          </p:nvPr>
        </p:nvSpPr>
        <p:spPr bwMode="auto">
          <a:xfrm>
            <a:off x="457200" y="6564313"/>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387A771E-77F7-4A2F-8B03-037740B3F298}" type="slidenum">
              <a:rPr lang="he-IL"/>
              <a:pPr>
                <a:defRPr/>
              </a:pPr>
              <a:t>22</a:t>
            </a:fld>
            <a:endParaRPr lang="he-IL"/>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5" name="TextBox 4"/>
          <p:cNvSpPr txBox="1"/>
          <p:nvPr/>
        </p:nvSpPr>
        <p:spPr>
          <a:xfrm>
            <a:off x="357188" y="142875"/>
            <a:ext cx="8143875" cy="427038"/>
          </a:xfrm>
          <a:prstGeom prst="rect">
            <a:avLst/>
          </a:prstGeom>
          <a:noFill/>
          <a:ln w="19050">
            <a:noFill/>
          </a:ln>
          <a:effectLst>
            <a:outerShdw sx="102000" sy="102000" algn="tl" rotWithShape="0">
              <a:schemeClr val="bg1">
                <a:lumMod val="65000"/>
                <a:alpha val="0"/>
              </a:schemeClr>
            </a:outerShdw>
          </a:effectLst>
        </p:spPr>
        <p:txBody>
          <a:bodyPr>
            <a:spAutoFit/>
          </a:bodyPr>
          <a:lstStyle/>
          <a:p>
            <a:r>
              <a:rPr lang="ar-SA" sz="2200" b="1">
                <a:solidFill>
                  <a:srgbClr val="FF6600"/>
                </a:solidFill>
                <a:cs typeface="Traditional Arabic" pitchFamily="2" charset="-78"/>
              </a:rPr>
              <a:t>المبنى الفراغي للجزيئات- رباعي السطوح</a:t>
            </a:r>
            <a:endParaRPr lang="he-IL" sz="2200" b="1">
              <a:solidFill>
                <a:srgbClr val="FF6600"/>
              </a:solidFill>
              <a:cs typeface="Traditional Arabic" pitchFamily="2" charset="-78"/>
            </a:endParaRPr>
          </a:p>
        </p:txBody>
      </p:sp>
      <p:sp>
        <p:nvSpPr>
          <p:cNvPr id="6148" name="Slide Number Placeholder 7"/>
          <p:cNvSpPr>
            <a:spLocks noGrp="1"/>
          </p:cNvSpPr>
          <p:nvPr>
            <p:ph type="sldNum" sz="quarter" idx="10"/>
          </p:nvPr>
        </p:nvSpPr>
        <p:spPr bwMode="auto">
          <a:xfrm>
            <a:off x="457200" y="6564313"/>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4AE1C7B8-A9D2-484B-ADC0-77897C522B14}" type="slidenum">
              <a:rPr lang="he-IL"/>
              <a:pPr>
                <a:defRPr/>
              </a:pPr>
              <a:t>3</a:t>
            </a:fld>
            <a:endParaRPr lang="he-IL"/>
          </a:p>
        </p:txBody>
      </p:sp>
      <p:grpSp>
        <p:nvGrpSpPr>
          <p:cNvPr id="9220" name="קבוצה 21"/>
          <p:cNvGrpSpPr>
            <a:grpSpLocks/>
          </p:cNvGrpSpPr>
          <p:nvPr/>
        </p:nvGrpSpPr>
        <p:grpSpPr bwMode="auto">
          <a:xfrm>
            <a:off x="5292725" y="3536950"/>
            <a:ext cx="2016125" cy="1871663"/>
            <a:chOff x="5292080" y="3933056"/>
            <a:chExt cx="2016224" cy="1872208"/>
          </a:xfrm>
        </p:grpSpPr>
        <p:sp>
          <p:nvSpPr>
            <p:cNvPr id="21" name="מלבן 20"/>
            <p:cNvSpPr/>
            <p:nvPr/>
          </p:nvSpPr>
          <p:spPr>
            <a:xfrm>
              <a:off x="5292080" y="3933056"/>
              <a:ext cx="2016224" cy="1872208"/>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chemeClr val="tx1"/>
                </a:solidFill>
              </a:endParaRPr>
            </a:p>
          </p:txBody>
        </p:sp>
        <p:grpSp>
          <p:nvGrpSpPr>
            <p:cNvPr id="9232" name="קבוצה 26"/>
            <p:cNvGrpSpPr>
              <a:grpSpLocks/>
            </p:cNvGrpSpPr>
            <p:nvPr/>
          </p:nvGrpSpPr>
          <p:grpSpPr bwMode="auto">
            <a:xfrm>
              <a:off x="5613303" y="4077072"/>
              <a:ext cx="1478977" cy="1512167"/>
              <a:chOff x="6405391" y="2420888"/>
              <a:chExt cx="1478977" cy="1512167"/>
            </a:xfrm>
          </p:grpSpPr>
          <p:sp>
            <p:nvSpPr>
              <p:cNvPr id="9233" name="TextBox 8"/>
              <p:cNvSpPr txBox="1">
                <a:spLocks noChangeArrowheads="1"/>
              </p:cNvSpPr>
              <p:nvPr/>
            </p:nvSpPr>
            <p:spPr bwMode="auto">
              <a:xfrm>
                <a:off x="6732240" y="2924944"/>
                <a:ext cx="576064" cy="646331"/>
              </a:xfrm>
              <a:prstGeom prst="rect">
                <a:avLst/>
              </a:prstGeom>
              <a:noFill/>
              <a:ln w="28575">
                <a:noFill/>
                <a:miter lim="800000"/>
                <a:headEnd/>
                <a:tailEnd/>
              </a:ln>
            </p:spPr>
            <p:txBody>
              <a:bodyPr>
                <a:spAutoFit/>
              </a:bodyPr>
              <a:lstStyle/>
              <a:p>
                <a:pPr algn="l" rtl="0"/>
                <a:r>
                  <a:rPr lang="en-US" sz="3600" b="1"/>
                  <a:t>C</a:t>
                </a:r>
                <a:endParaRPr lang="he-IL" sz="3600" b="1"/>
              </a:p>
            </p:txBody>
          </p:sp>
          <p:cxnSp>
            <p:nvCxnSpPr>
              <p:cNvPr id="10" name="מחבר ישר 9"/>
              <p:cNvCxnSpPr/>
              <p:nvPr/>
            </p:nvCxnSpPr>
            <p:spPr>
              <a:xfrm rot="5400000">
                <a:off x="6679445" y="2689743"/>
                <a:ext cx="53673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מחבר ישר 10"/>
              <p:cNvCxnSpPr/>
              <p:nvPr/>
            </p:nvCxnSpPr>
            <p:spPr>
              <a:xfrm>
                <a:off x="7236750" y="3285228"/>
                <a:ext cx="647732" cy="21596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מחבר ישר 12"/>
              <p:cNvCxnSpPr/>
              <p:nvPr/>
            </p:nvCxnSpPr>
            <p:spPr>
              <a:xfrm rot="5400000">
                <a:off x="6640562" y="3625869"/>
                <a:ext cx="431926" cy="182571"/>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 name="משולש שווה שוקיים 13"/>
              <p:cNvSpPr/>
              <p:nvPr/>
            </p:nvSpPr>
            <p:spPr>
              <a:xfrm rot="837743">
                <a:off x="6405391" y="3142942"/>
                <a:ext cx="261693" cy="572118"/>
              </a:xfrm>
              <a:prstGeom prst="triangle">
                <a:avLst/>
              </a:prstGeom>
              <a:solidFill>
                <a:schemeClr val="tx1"/>
              </a:solidFill>
              <a:ln>
                <a:solidFill>
                  <a:schemeClr val="tx1"/>
                </a:solidFill>
              </a:ln>
              <a:scene3d>
                <a:camera prst="orthographicFront">
                  <a:rot lat="0" lon="3000000" rev="189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flatTx/>
              </a:bodyPr>
              <a:lstStyle/>
              <a:p>
                <a:pPr algn="ctr" rtl="0">
                  <a:defRPr/>
                </a:pPr>
                <a:endParaRPr lang="he-IL"/>
              </a:p>
            </p:txBody>
          </p:sp>
        </p:grpSp>
      </p:grpSp>
      <p:sp>
        <p:nvSpPr>
          <p:cNvPr id="9221" name="TextBox 27"/>
          <p:cNvSpPr txBox="1">
            <a:spLocks noChangeArrowheads="1"/>
          </p:cNvSpPr>
          <p:nvPr/>
        </p:nvSpPr>
        <p:spPr bwMode="auto">
          <a:xfrm>
            <a:off x="250825" y="692150"/>
            <a:ext cx="8281988" cy="1657350"/>
          </a:xfrm>
          <a:prstGeom prst="rect">
            <a:avLst/>
          </a:prstGeom>
          <a:noFill/>
          <a:ln w="9525">
            <a:noFill/>
            <a:miter lim="800000"/>
            <a:headEnd/>
            <a:tailEnd/>
          </a:ln>
        </p:spPr>
        <p:txBody>
          <a:bodyPr/>
          <a:lstStyle/>
          <a:p>
            <a:pPr algn="just"/>
            <a:r>
              <a:rPr lang="ar-SA" sz="2200" b="1" dirty="0">
                <a:solidFill>
                  <a:srgbClr val="FF6600"/>
                </a:solidFill>
                <a:cs typeface="Traditional Arabic" pitchFamily="2" charset="-78"/>
              </a:rPr>
              <a:t>مبنى رباعي السطوح </a:t>
            </a:r>
            <a:r>
              <a:rPr lang="ar-SA" sz="2200" dirty="0">
                <a:cs typeface="Traditional Arabic" pitchFamily="2" charset="-78"/>
              </a:rPr>
              <a:t>ينتج عندما تتواجد حول الذرّة المركزية 4 أزواج من الإلكترونات الرابطة. أي عندما تتواجد 4 أربطة حول الذرّة المركزية. المبنى هو ثلاثي الأبعاد</a:t>
            </a:r>
            <a:r>
              <a:rPr lang="he-IL" sz="2200" dirty="0">
                <a:cs typeface="Traditional Arabic" pitchFamily="2" charset="-78"/>
              </a:rPr>
              <a:t> </a:t>
            </a:r>
            <a:r>
              <a:rPr lang="ar-SA" sz="2200" dirty="0" smtClean="0">
                <a:cs typeface="Traditional Arabic" pitchFamily="2" charset="-78"/>
              </a:rPr>
              <a:t>ويتكوّن </a:t>
            </a:r>
            <a:r>
              <a:rPr lang="ar-SA" sz="2200" dirty="0" smtClean="0">
                <a:solidFill>
                  <a:srgbClr val="00B050"/>
                </a:solidFill>
                <a:cs typeface="Traditional Arabic" pitchFamily="2" charset="-78"/>
              </a:rPr>
              <a:t>في اغلب الأحيان</a:t>
            </a:r>
            <a:r>
              <a:rPr lang="ar-SA" sz="2200" dirty="0" smtClean="0">
                <a:cs typeface="Traditional Arabic" pitchFamily="2" charset="-78"/>
              </a:rPr>
              <a:t> </a:t>
            </a:r>
            <a:r>
              <a:rPr lang="ar-SA" sz="2200" dirty="0">
                <a:cs typeface="Traditional Arabic" pitchFamily="2" charset="-78"/>
              </a:rPr>
              <a:t>عندما تكون الذرّة المركزية من المجموعة </a:t>
            </a:r>
            <a:r>
              <a:rPr lang="ar-SA" sz="2200" dirty="0" smtClean="0">
                <a:solidFill>
                  <a:srgbClr val="92D050"/>
                </a:solidFill>
                <a:cs typeface="Traditional Arabic" pitchFamily="2" charset="-78"/>
              </a:rPr>
              <a:t>العمودية</a:t>
            </a:r>
            <a:r>
              <a:rPr lang="ar-SA" sz="2200" dirty="0" smtClean="0">
                <a:cs typeface="Traditional Arabic" pitchFamily="2" charset="-78"/>
              </a:rPr>
              <a:t> الرابعة </a:t>
            </a:r>
            <a:r>
              <a:rPr lang="ar-SA" sz="2200" dirty="0">
                <a:cs typeface="Traditional Arabic" pitchFamily="2" charset="-78"/>
              </a:rPr>
              <a:t>(في </a:t>
            </a:r>
            <a:r>
              <a:rPr lang="ar-SA" sz="2200" dirty="0" smtClean="0">
                <a:cs typeface="Traditional Arabic" pitchFamily="2" charset="-78"/>
              </a:rPr>
              <a:t>الجدول الدوري</a:t>
            </a:r>
            <a:r>
              <a:rPr lang="ar-SA" sz="2200" dirty="0">
                <a:cs typeface="Traditional Arabic" pitchFamily="2" charset="-78"/>
              </a:rPr>
              <a:t>). </a:t>
            </a:r>
            <a:r>
              <a:rPr lang="he-IL" sz="2200" dirty="0">
                <a:cs typeface="Traditional Arabic" pitchFamily="2" charset="-78"/>
              </a:rPr>
              <a:t> </a:t>
            </a:r>
            <a:endParaRPr lang="he-IL" sz="2200" b="1" dirty="0">
              <a:solidFill>
                <a:srgbClr val="FF6600"/>
              </a:solidFill>
              <a:cs typeface="Traditional Arabic" pitchFamily="2" charset="-78"/>
            </a:endParaRPr>
          </a:p>
          <a:p>
            <a:pPr algn="just"/>
            <a:r>
              <a:rPr lang="ar-SA" sz="2200" b="1" dirty="0">
                <a:solidFill>
                  <a:srgbClr val="FF6600"/>
                </a:solidFill>
                <a:cs typeface="Traditional Arabic" pitchFamily="2" charset="-78"/>
              </a:rPr>
              <a:t>أمثلة</a:t>
            </a:r>
            <a:r>
              <a:rPr lang="he-IL" b="1" dirty="0">
                <a:solidFill>
                  <a:srgbClr val="FF6600"/>
                </a:solidFill>
              </a:rPr>
              <a:t>:</a:t>
            </a:r>
            <a:r>
              <a:rPr lang="he-IL" dirty="0"/>
              <a:t> </a:t>
            </a:r>
            <a:r>
              <a:rPr lang="en-US" dirty="0">
                <a:latin typeface="Times New Roman" pitchFamily="18" charset="0"/>
                <a:cs typeface="Times New Roman" pitchFamily="18" charset="0"/>
              </a:rPr>
              <a:t>CH</a:t>
            </a:r>
            <a:r>
              <a:rPr lang="en-US" baseline="-25000" dirty="0">
                <a:latin typeface="Times New Roman" pitchFamily="18" charset="0"/>
                <a:cs typeface="Times New Roman" pitchFamily="18" charset="0"/>
              </a:rPr>
              <a:t>4</a:t>
            </a:r>
            <a:r>
              <a:rPr lang="en-US" dirty="0">
                <a:latin typeface="Times New Roman" pitchFamily="18" charset="0"/>
                <a:cs typeface="Times New Roman" pitchFamily="18" charset="0"/>
              </a:rPr>
              <a:t>    CCl</a:t>
            </a:r>
            <a:r>
              <a:rPr lang="en-US" baseline="-25000" dirty="0">
                <a:latin typeface="Times New Roman" pitchFamily="18" charset="0"/>
                <a:cs typeface="Times New Roman" pitchFamily="18" charset="0"/>
              </a:rPr>
              <a:t>4</a:t>
            </a:r>
            <a:r>
              <a:rPr lang="en-US" dirty="0">
                <a:latin typeface="Times New Roman" pitchFamily="18" charset="0"/>
                <a:cs typeface="Times New Roman" pitchFamily="18" charset="0"/>
              </a:rPr>
              <a:t>    SiH</a:t>
            </a:r>
            <a:r>
              <a:rPr lang="en-US" baseline="-25000" dirty="0">
                <a:latin typeface="Times New Roman" pitchFamily="18" charset="0"/>
                <a:cs typeface="Times New Roman" pitchFamily="18" charset="0"/>
              </a:rPr>
              <a:t>4</a:t>
            </a:r>
            <a:r>
              <a:rPr lang="en-US" dirty="0">
                <a:latin typeface="Times New Roman" pitchFamily="18" charset="0"/>
                <a:cs typeface="Times New Roman" pitchFamily="18" charset="0"/>
              </a:rPr>
              <a:t>   NH</a:t>
            </a:r>
            <a:r>
              <a:rPr lang="en-US" baseline="-25000" dirty="0">
                <a:latin typeface="Times New Roman" pitchFamily="18" charset="0"/>
                <a:cs typeface="Times New Roman" pitchFamily="18" charset="0"/>
              </a:rPr>
              <a:t>4</a:t>
            </a:r>
            <a:r>
              <a:rPr lang="en-US" baseline="30000" dirty="0">
                <a:latin typeface="Times New Roman" pitchFamily="18" charset="0"/>
                <a:cs typeface="Times New Roman" pitchFamily="18" charset="0"/>
              </a:rPr>
              <a:t>+</a:t>
            </a:r>
            <a:r>
              <a:rPr lang="en-US" dirty="0"/>
              <a:t>  </a:t>
            </a:r>
            <a:endParaRPr lang="he-IL" dirty="0"/>
          </a:p>
        </p:txBody>
      </p:sp>
      <p:sp>
        <p:nvSpPr>
          <p:cNvPr id="42" name="TextBox 41"/>
          <p:cNvSpPr txBox="1"/>
          <p:nvPr/>
        </p:nvSpPr>
        <p:spPr>
          <a:xfrm>
            <a:off x="1908175" y="5589588"/>
            <a:ext cx="1584325" cy="504825"/>
          </a:xfrm>
          <a:prstGeom prst="rect">
            <a:avLst/>
          </a:prstGeom>
          <a:solidFill>
            <a:schemeClr val="bg1">
              <a:lumMod val="95000"/>
            </a:schemeClr>
          </a:solidFill>
          <a:ln w="22225">
            <a:solidFill>
              <a:schemeClr val="bg1">
                <a:lumMod val="85000"/>
              </a:schemeClr>
            </a:solidFill>
          </a:ln>
          <a:effectLst/>
        </p:spPr>
        <p:txBody>
          <a:bodyPr anchor="ctr"/>
          <a:lstStyle/>
          <a:p>
            <a:pPr algn="ctr"/>
            <a:r>
              <a:rPr lang="ar-SA" sz="2200">
                <a:cs typeface="Traditional Arabic" pitchFamily="2" charset="-78"/>
              </a:rPr>
              <a:t>الميثان</a:t>
            </a:r>
            <a:r>
              <a:rPr lang="he-IL" sz="2200">
                <a:cs typeface="Traditional Arabic" pitchFamily="2" charset="-78"/>
              </a:rPr>
              <a:t> – </a:t>
            </a:r>
            <a:r>
              <a:rPr lang="ar-SA" sz="2200">
                <a:cs typeface="Traditional Arabic" pitchFamily="2" charset="-78"/>
              </a:rPr>
              <a:t>كربون رباعي الهيدروجين</a:t>
            </a:r>
            <a:endParaRPr lang="he-IL" sz="2200">
              <a:cs typeface="Traditional Arabic" pitchFamily="2" charset="-78"/>
            </a:endParaRPr>
          </a:p>
        </p:txBody>
      </p:sp>
      <p:grpSp>
        <p:nvGrpSpPr>
          <p:cNvPr id="9223" name="קבוצה 24"/>
          <p:cNvGrpSpPr>
            <a:grpSpLocks/>
          </p:cNvGrpSpPr>
          <p:nvPr/>
        </p:nvGrpSpPr>
        <p:grpSpPr bwMode="auto">
          <a:xfrm>
            <a:off x="1619250" y="3403600"/>
            <a:ext cx="2232025" cy="2185988"/>
            <a:chOff x="2339753" y="3100212"/>
            <a:chExt cx="2232248" cy="2184917"/>
          </a:xfrm>
        </p:grpSpPr>
        <p:pic>
          <p:nvPicPr>
            <p:cNvPr id="9224" name="Picture 22"/>
            <p:cNvPicPr>
              <a:picLocks noChangeAspect="1" noChangeArrowheads="1"/>
            </p:cNvPicPr>
            <p:nvPr/>
          </p:nvPicPr>
          <p:blipFill>
            <a:blip r:embed="rId4" cstate="print"/>
            <a:srcRect/>
            <a:stretch>
              <a:fillRect/>
            </a:stretch>
          </p:blipFill>
          <p:spPr bwMode="auto">
            <a:xfrm>
              <a:off x="2339753" y="3100212"/>
              <a:ext cx="2232248" cy="2184917"/>
            </a:xfrm>
            <a:prstGeom prst="rect">
              <a:avLst/>
            </a:prstGeom>
            <a:noFill/>
            <a:ln w="9525">
              <a:noFill/>
              <a:miter lim="800000"/>
              <a:headEnd/>
              <a:tailEnd/>
            </a:ln>
          </p:spPr>
        </p:pic>
        <p:grpSp>
          <p:nvGrpSpPr>
            <p:cNvPr id="9225" name="קבוצה 40"/>
            <p:cNvGrpSpPr>
              <a:grpSpLocks/>
            </p:cNvGrpSpPr>
            <p:nvPr/>
          </p:nvGrpSpPr>
          <p:grpSpPr bwMode="auto">
            <a:xfrm>
              <a:off x="2627784" y="3284984"/>
              <a:ext cx="1800225" cy="1547272"/>
              <a:chOff x="3275833" y="4076776"/>
              <a:chExt cx="1799593" cy="1547859"/>
            </a:xfrm>
          </p:grpSpPr>
          <p:sp>
            <p:nvSpPr>
              <p:cNvPr id="9226" name="TextBox 32"/>
              <p:cNvSpPr txBox="1">
                <a:spLocks noChangeArrowheads="1"/>
              </p:cNvSpPr>
              <p:nvPr/>
            </p:nvSpPr>
            <p:spPr bwMode="auto">
              <a:xfrm>
                <a:off x="3923928" y="4581128"/>
                <a:ext cx="576064" cy="646331"/>
              </a:xfrm>
              <a:prstGeom prst="rect">
                <a:avLst/>
              </a:prstGeom>
              <a:noFill/>
              <a:ln w="28575">
                <a:noFill/>
                <a:miter lim="800000"/>
                <a:headEnd/>
                <a:tailEnd/>
              </a:ln>
            </p:spPr>
            <p:txBody>
              <a:bodyPr>
                <a:spAutoFit/>
              </a:bodyPr>
              <a:lstStyle/>
              <a:p>
                <a:pPr algn="l" rtl="0"/>
                <a:r>
                  <a:rPr lang="en-US" sz="3600" b="1">
                    <a:solidFill>
                      <a:srgbClr val="FF6600"/>
                    </a:solidFill>
                  </a:rPr>
                  <a:t>C</a:t>
                </a:r>
                <a:endParaRPr lang="he-IL" sz="3600" b="1">
                  <a:solidFill>
                    <a:srgbClr val="FF6600"/>
                  </a:solidFill>
                </a:endParaRPr>
              </a:p>
            </p:txBody>
          </p:sp>
          <p:cxnSp>
            <p:nvCxnSpPr>
              <p:cNvPr id="34" name="מחבר ישר 33"/>
              <p:cNvCxnSpPr/>
              <p:nvPr/>
            </p:nvCxnSpPr>
            <p:spPr>
              <a:xfrm rot="5400000">
                <a:off x="3871881" y="4344321"/>
                <a:ext cx="536516" cy="0"/>
              </a:xfrm>
              <a:prstGeom prst="line">
                <a:avLst/>
              </a:prstGeom>
              <a:ln w="28575">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35" name="מחבר ישר 34"/>
              <p:cNvCxnSpPr/>
              <p:nvPr/>
            </p:nvCxnSpPr>
            <p:spPr>
              <a:xfrm>
                <a:off x="4427405" y="4941156"/>
                <a:ext cx="647537" cy="215876"/>
              </a:xfrm>
              <a:prstGeom prst="line">
                <a:avLst/>
              </a:prstGeom>
              <a:ln w="28575">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36" name="מחבר ישר 35"/>
              <p:cNvCxnSpPr>
                <a:stCxn id="9226" idx="1"/>
              </p:cNvCxnSpPr>
              <p:nvPr/>
            </p:nvCxnSpPr>
            <p:spPr>
              <a:xfrm rot="10800000" flipV="1">
                <a:off x="3275169" y="4904647"/>
                <a:ext cx="647537" cy="396831"/>
              </a:xfrm>
              <a:prstGeom prst="line">
                <a:avLst/>
              </a:prstGeom>
              <a:ln w="28575">
                <a:solidFill>
                  <a:srgbClr val="FF6600"/>
                </a:solidFill>
                <a:prstDash val="sysDot"/>
              </a:ln>
            </p:spPr>
            <p:style>
              <a:lnRef idx="1">
                <a:schemeClr val="accent1"/>
              </a:lnRef>
              <a:fillRef idx="0">
                <a:schemeClr val="accent1"/>
              </a:fillRef>
              <a:effectRef idx="0">
                <a:schemeClr val="accent1"/>
              </a:effectRef>
              <a:fontRef idx="minor">
                <a:schemeClr val="tx1"/>
              </a:fontRef>
            </p:style>
          </p:cxnSp>
          <p:sp>
            <p:nvSpPr>
              <p:cNvPr id="37" name="משולש שווה שוקיים 36"/>
              <p:cNvSpPr/>
              <p:nvPr/>
            </p:nvSpPr>
            <p:spPr>
              <a:xfrm rot="18549653">
                <a:off x="4076409" y="5207843"/>
                <a:ext cx="261884" cy="571700"/>
              </a:xfrm>
              <a:prstGeom prst="triangle">
                <a:avLst/>
              </a:prstGeom>
              <a:solidFill>
                <a:srgbClr val="FF6600"/>
              </a:solidFill>
              <a:ln>
                <a:solidFill>
                  <a:srgbClr val="FF6600"/>
                </a:solidFill>
              </a:ln>
              <a:scene3d>
                <a:camera prst="orthographicFront">
                  <a:rot lat="0" lon="3000000" rev="189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flatTx/>
              </a:bodyPr>
              <a:lstStyle/>
              <a:p>
                <a:pPr algn="ctr" rtl="0">
                  <a:defRPr/>
                </a:pPr>
                <a:endParaRPr lang="he-IL"/>
              </a:p>
            </p:txBody>
          </p:sp>
        </p:gr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5" name="TextBox 4"/>
          <p:cNvSpPr txBox="1"/>
          <p:nvPr/>
        </p:nvSpPr>
        <p:spPr>
          <a:xfrm>
            <a:off x="357188" y="142875"/>
            <a:ext cx="8143875" cy="427038"/>
          </a:xfrm>
          <a:prstGeom prst="rect">
            <a:avLst/>
          </a:prstGeom>
          <a:noFill/>
          <a:ln w="19050">
            <a:noFill/>
          </a:ln>
          <a:effectLst>
            <a:outerShdw sx="102000" sy="102000" algn="tl" rotWithShape="0">
              <a:schemeClr val="bg1">
                <a:lumMod val="65000"/>
                <a:alpha val="0"/>
              </a:schemeClr>
            </a:outerShdw>
          </a:effectLst>
        </p:spPr>
        <p:txBody>
          <a:bodyPr>
            <a:spAutoFit/>
          </a:bodyPr>
          <a:lstStyle/>
          <a:p>
            <a:r>
              <a:rPr lang="ar-SA" sz="2200" b="1">
                <a:solidFill>
                  <a:srgbClr val="FF6600"/>
                </a:solidFill>
                <a:cs typeface="Traditional Arabic" pitchFamily="2" charset="-78"/>
              </a:rPr>
              <a:t>المبنى الفراغي- هرم ثلاثي</a:t>
            </a:r>
            <a:endParaRPr lang="he-IL" sz="2200" b="1">
              <a:solidFill>
                <a:srgbClr val="FF6600"/>
              </a:solidFill>
              <a:cs typeface="Traditional Arabic" pitchFamily="2" charset="-78"/>
            </a:endParaRPr>
          </a:p>
        </p:txBody>
      </p:sp>
      <p:sp>
        <p:nvSpPr>
          <p:cNvPr id="7172" name="Slide Number Placeholder 7"/>
          <p:cNvSpPr>
            <a:spLocks noGrp="1"/>
          </p:cNvSpPr>
          <p:nvPr>
            <p:ph type="sldNum" sz="quarter" idx="10"/>
          </p:nvPr>
        </p:nvSpPr>
        <p:spPr bwMode="auto">
          <a:xfrm>
            <a:off x="457200" y="6564313"/>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EE73023F-7979-48F2-B228-F3CBDBA528C3}" type="slidenum">
              <a:rPr lang="he-IL"/>
              <a:pPr>
                <a:defRPr/>
              </a:pPr>
              <a:t>4</a:t>
            </a:fld>
            <a:endParaRPr lang="he-IL"/>
          </a:p>
        </p:txBody>
      </p:sp>
      <p:sp>
        <p:nvSpPr>
          <p:cNvPr id="10244" name="TextBox 27"/>
          <p:cNvSpPr txBox="1">
            <a:spLocks noChangeArrowheads="1"/>
          </p:cNvSpPr>
          <p:nvPr/>
        </p:nvSpPr>
        <p:spPr bwMode="auto">
          <a:xfrm>
            <a:off x="107950" y="765175"/>
            <a:ext cx="8208963" cy="2087563"/>
          </a:xfrm>
          <a:prstGeom prst="rect">
            <a:avLst/>
          </a:prstGeom>
          <a:noFill/>
          <a:ln w="12700">
            <a:noFill/>
            <a:miter lim="800000"/>
            <a:headEnd/>
            <a:tailEnd/>
          </a:ln>
        </p:spPr>
        <p:txBody>
          <a:bodyPr/>
          <a:lstStyle/>
          <a:p>
            <a:pPr algn="just"/>
            <a:r>
              <a:rPr lang="ar-SA" sz="2200" b="1" dirty="0">
                <a:solidFill>
                  <a:srgbClr val="FF6600"/>
                </a:solidFill>
                <a:cs typeface="Traditional Arabic" pitchFamily="2" charset="-78"/>
              </a:rPr>
              <a:t>مبنى الهرم الثلاثي </a:t>
            </a:r>
            <a:r>
              <a:rPr lang="ar-SA" sz="2200" dirty="0">
                <a:cs typeface="Traditional Arabic" pitchFamily="2" charset="-78"/>
              </a:rPr>
              <a:t>ينتج عندما تكون حول الذرّة المركزية </a:t>
            </a:r>
            <a:r>
              <a:rPr lang="ar-SA" dirty="0">
                <a:cs typeface="Times New Roman" pitchFamily="18" charset="0"/>
              </a:rPr>
              <a:t>3</a:t>
            </a:r>
            <a:r>
              <a:rPr lang="ar-SA" sz="2200" dirty="0">
                <a:cs typeface="Traditional Arabic" pitchFamily="2" charset="-78"/>
              </a:rPr>
              <a:t> أربطة، وبالإضافة إلى ذلك زوج واحد من الإلكترونات غير الرابطة </a:t>
            </a:r>
            <a:r>
              <a:rPr lang="he-IL" sz="2200" dirty="0">
                <a:cs typeface="Traditional Arabic" pitchFamily="2" charset="-78"/>
              </a:rPr>
              <a:t>(</a:t>
            </a:r>
            <a:r>
              <a:rPr lang="en-US" dirty="0" err="1">
                <a:latin typeface="Times New Roman" pitchFamily="18" charset="0"/>
                <a:cs typeface="Times New Roman" pitchFamily="18" charset="0"/>
              </a:rPr>
              <a:t>n.b</a:t>
            </a:r>
            <a:r>
              <a:rPr lang="he-IL" sz="2200" dirty="0">
                <a:cs typeface="Traditional Arabic" pitchFamily="2" charset="-78"/>
              </a:rPr>
              <a:t>). </a:t>
            </a:r>
            <a:r>
              <a:rPr lang="ar-SA" sz="2200" dirty="0">
                <a:cs typeface="Traditional Arabic" pitchFamily="2" charset="-78"/>
              </a:rPr>
              <a:t>يمكن تخيّل الهرم الثلاثي كمشتقّ من رباعي السطوح بعد إزالة إحدى </a:t>
            </a:r>
            <a:r>
              <a:rPr lang="ar-SA" sz="2200" dirty="0" err="1">
                <a:cs typeface="Traditional Arabic" pitchFamily="2" charset="-78"/>
              </a:rPr>
              <a:t>الذرّات</a:t>
            </a:r>
            <a:r>
              <a:rPr lang="ar-SA" sz="2200" dirty="0">
                <a:cs typeface="Traditional Arabic" pitchFamily="2" charset="-78"/>
              </a:rPr>
              <a:t>. إلكترونات الرباط الذي تمّت إزالته تبقى كزوج إلكترونات غير رابطة. </a:t>
            </a:r>
            <a:endParaRPr lang="he-IL" sz="2200" dirty="0">
              <a:cs typeface="Traditional Arabic" pitchFamily="2" charset="-78"/>
            </a:endParaRPr>
          </a:p>
          <a:p>
            <a:pPr algn="just"/>
            <a:r>
              <a:rPr lang="ar-SA" sz="2200" dirty="0">
                <a:cs typeface="Traditional Arabic" pitchFamily="2" charset="-78"/>
              </a:rPr>
              <a:t>المبنى هو ثلاثي الأبعاد. يتكوّن في أغلب الأحيان عندما تكون الذرّة المركزية من المجموعة </a:t>
            </a:r>
            <a:r>
              <a:rPr lang="ar-SA" sz="2200" dirty="0" smtClean="0">
                <a:solidFill>
                  <a:srgbClr val="006600"/>
                </a:solidFill>
                <a:cs typeface="Traditional Arabic" pitchFamily="2" charset="-78"/>
              </a:rPr>
              <a:t>العمودية</a:t>
            </a:r>
            <a:r>
              <a:rPr lang="ar-SA" sz="2200" dirty="0" smtClean="0">
                <a:cs typeface="Traditional Arabic" pitchFamily="2" charset="-78"/>
              </a:rPr>
              <a:t> الخامسة </a:t>
            </a:r>
            <a:r>
              <a:rPr lang="ar-SA" sz="2200" dirty="0">
                <a:cs typeface="Traditional Arabic" pitchFamily="2" charset="-78"/>
              </a:rPr>
              <a:t>(في </a:t>
            </a:r>
            <a:r>
              <a:rPr lang="ar-SA" sz="2200" dirty="0" smtClean="0">
                <a:cs typeface="Traditional Arabic" pitchFamily="2" charset="-78"/>
              </a:rPr>
              <a:t>الجدول الدوري</a:t>
            </a:r>
            <a:r>
              <a:rPr lang="ar-SA" sz="2200" dirty="0">
                <a:cs typeface="Traditional Arabic" pitchFamily="2" charset="-78"/>
              </a:rPr>
              <a:t>). </a:t>
            </a:r>
            <a:endParaRPr lang="he-IL" sz="2200" b="1" dirty="0">
              <a:solidFill>
                <a:srgbClr val="FF6600"/>
              </a:solidFill>
              <a:cs typeface="Traditional Arabic" pitchFamily="2" charset="-78"/>
            </a:endParaRPr>
          </a:p>
          <a:p>
            <a:pPr algn="just"/>
            <a:r>
              <a:rPr lang="ar-SA" sz="2200" b="1" dirty="0">
                <a:solidFill>
                  <a:srgbClr val="FF6600"/>
                </a:solidFill>
                <a:cs typeface="Traditional Arabic" pitchFamily="2" charset="-78"/>
              </a:rPr>
              <a:t>أمثلة</a:t>
            </a:r>
            <a:r>
              <a:rPr lang="he-IL" sz="2200" b="1" dirty="0">
                <a:solidFill>
                  <a:srgbClr val="FF6600"/>
                </a:solidFill>
                <a:cs typeface="Traditional Arabic" pitchFamily="2" charset="-78"/>
              </a:rPr>
              <a:t>:</a:t>
            </a:r>
            <a:r>
              <a:rPr lang="he-IL" dirty="0"/>
              <a:t> </a:t>
            </a:r>
            <a:r>
              <a:rPr lang="en-US" dirty="0">
                <a:latin typeface="Times New Roman" pitchFamily="18" charset="0"/>
                <a:cs typeface="Times New Roman" pitchFamily="18" charset="0"/>
              </a:rPr>
              <a:t>NH</a:t>
            </a:r>
            <a:r>
              <a:rPr lang="en-US" baseline="-25000" dirty="0">
                <a:latin typeface="Times New Roman" pitchFamily="18" charset="0"/>
                <a:cs typeface="Times New Roman" pitchFamily="18" charset="0"/>
              </a:rPr>
              <a:t>3</a:t>
            </a:r>
            <a:r>
              <a:rPr lang="en-US" dirty="0">
                <a:latin typeface="Times New Roman" pitchFamily="18" charset="0"/>
                <a:cs typeface="Times New Roman" pitchFamily="18" charset="0"/>
              </a:rPr>
              <a:t>   PH</a:t>
            </a:r>
            <a:r>
              <a:rPr lang="en-US" baseline="-25000" dirty="0">
                <a:latin typeface="Times New Roman" pitchFamily="18" charset="0"/>
                <a:cs typeface="Times New Roman" pitchFamily="18" charset="0"/>
              </a:rPr>
              <a:t>3</a:t>
            </a:r>
            <a:r>
              <a:rPr lang="en-US" dirty="0">
                <a:latin typeface="Times New Roman" pitchFamily="18" charset="0"/>
                <a:cs typeface="Times New Roman" pitchFamily="18" charset="0"/>
              </a:rPr>
              <a:t>  NBr</a:t>
            </a:r>
            <a:r>
              <a:rPr lang="en-US" baseline="-25000" dirty="0">
                <a:latin typeface="Times New Roman" pitchFamily="18" charset="0"/>
                <a:cs typeface="Times New Roman" pitchFamily="18" charset="0"/>
              </a:rPr>
              <a:t>3</a:t>
            </a:r>
            <a:r>
              <a:rPr lang="en-US" dirty="0">
                <a:latin typeface="Times New Roman" pitchFamily="18" charset="0"/>
                <a:cs typeface="Times New Roman" pitchFamily="18" charset="0"/>
              </a:rPr>
              <a:t>   OH</a:t>
            </a:r>
            <a:r>
              <a:rPr lang="en-US" baseline="-25000" dirty="0">
                <a:latin typeface="Times New Roman" pitchFamily="18" charset="0"/>
                <a:cs typeface="Times New Roman" pitchFamily="18" charset="0"/>
              </a:rPr>
              <a:t>3</a:t>
            </a:r>
            <a:r>
              <a:rPr lang="en-US" baseline="30000" dirty="0">
                <a:latin typeface="Times New Roman" pitchFamily="18" charset="0"/>
                <a:cs typeface="Times New Roman" pitchFamily="18" charset="0"/>
              </a:rPr>
              <a:t>+</a:t>
            </a:r>
            <a:r>
              <a:rPr lang="en-US" dirty="0"/>
              <a:t> </a:t>
            </a:r>
            <a:endParaRPr lang="he-IL" dirty="0"/>
          </a:p>
        </p:txBody>
      </p:sp>
      <p:grpSp>
        <p:nvGrpSpPr>
          <p:cNvPr id="10245" name="קבוצה 23"/>
          <p:cNvGrpSpPr>
            <a:grpSpLocks/>
          </p:cNvGrpSpPr>
          <p:nvPr/>
        </p:nvGrpSpPr>
        <p:grpSpPr bwMode="auto">
          <a:xfrm>
            <a:off x="5219700" y="3789363"/>
            <a:ext cx="2232025" cy="1655762"/>
            <a:chOff x="4932040" y="3717032"/>
            <a:chExt cx="2016224" cy="1440160"/>
          </a:xfrm>
        </p:grpSpPr>
        <p:sp>
          <p:nvSpPr>
            <p:cNvPr id="23" name="מלבן 22"/>
            <p:cNvSpPr/>
            <p:nvPr/>
          </p:nvSpPr>
          <p:spPr>
            <a:xfrm>
              <a:off x="4932040" y="3717032"/>
              <a:ext cx="2016224" cy="1440160"/>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chemeClr val="tx1"/>
                </a:solidFill>
              </a:endParaRPr>
            </a:p>
          </p:txBody>
        </p:sp>
        <p:grpSp>
          <p:nvGrpSpPr>
            <p:cNvPr id="10255" name="קבוצה 21"/>
            <p:cNvGrpSpPr>
              <a:grpSpLocks/>
            </p:cNvGrpSpPr>
            <p:nvPr/>
          </p:nvGrpSpPr>
          <p:grpSpPr bwMode="auto">
            <a:xfrm>
              <a:off x="5148065" y="3889061"/>
              <a:ext cx="1584176" cy="1171303"/>
              <a:chOff x="5148065" y="3889061"/>
              <a:chExt cx="1584176" cy="1171303"/>
            </a:xfrm>
          </p:grpSpPr>
          <p:sp>
            <p:nvSpPr>
              <p:cNvPr id="10256" name="TextBox 32"/>
              <p:cNvSpPr txBox="1">
                <a:spLocks noChangeArrowheads="1"/>
              </p:cNvSpPr>
              <p:nvPr/>
            </p:nvSpPr>
            <p:spPr bwMode="auto">
              <a:xfrm>
                <a:off x="5647135" y="3889063"/>
                <a:ext cx="576064" cy="646331"/>
              </a:xfrm>
              <a:prstGeom prst="rect">
                <a:avLst/>
              </a:prstGeom>
              <a:noFill/>
              <a:ln w="28575">
                <a:noFill/>
                <a:miter lim="800000"/>
                <a:headEnd/>
                <a:tailEnd/>
              </a:ln>
            </p:spPr>
            <p:txBody>
              <a:bodyPr>
                <a:spAutoFit/>
              </a:bodyPr>
              <a:lstStyle/>
              <a:p>
                <a:pPr algn="l" rtl="0"/>
                <a:r>
                  <a:rPr lang="en-US" sz="3600" b="1"/>
                  <a:t>N</a:t>
                </a:r>
                <a:endParaRPr lang="he-IL" sz="3600" b="1"/>
              </a:p>
            </p:txBody>
          </p:sp>
          <p:cxnSp>
            <p:nvCxnSpPr>
              <p:cNvPr id="34" name="מחבר ישר 33"/>
              <p:cNvCxnSpPr/>
              <p:nvPr/>
            </p:nvCxnSpPr>
            <p:spPr>
              <a:xfrm>
                <a:off x="6150952" y="4321817"/>
                <a:ext cx="580776" cy="28720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מחבר ישר 34"/>
              <p:cNvCxnSpPr/>
              <p:nvPr/>
            </p:nvCxnSpPr>
            <p:spPr>
              <a:xfrm rot="10800000" flipV="1">
                <a:off x="5148576" y="4321817"/>
                <a:ext cx="576474" cy="430805"/>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6" name="משולש שווה שוקיים 35"/>
              <p:cNvSpPr/>
              <p:nvPr/>
            </p:nvSpPr>
            <p:spPr>
              <a:xfrm rot="19598481">
                <a:off x="5645269" y="4488246"/>
                <a:ext cx="261693" cy="572118"/>
              </a:xfrm>
              <a:prstGeom prst="triangle">
                <a:avLst/>
              </a:prstGeom>
              <a:solidFill>
                <a:schemeClr val="tx1"/>
              </a:solidFill>
              <a:ln>
                <a:solidFill>
                  <a:schemeClr val="tx1"/>
                </a:solidFill>
              </a:ln>
              <a:scene3d>
                <a:camera prst="orthographicFront">
                  <a:rot lat="0" lon="3000000" rev="189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flatTx/>
              </a:bodyPr>
              <a:lstStyle/>
              <a:p>
                <a:pPr algn="ctr" rtl="0">
                  <a:defRPr/>
                </a:pPr>
                <a:endParaRPr lang="he-IL"/>
              </a:p>
            </p:txBody>
          </p:sp>
          <p:sp>
            <p:nvSpPr>
              <p:cNvPr id="37" name="אליפסה 36"/>
              <p:cNvSpPr/>
              <p:nvPr/>
            </p:nvSpPr>
            <p:spPr>
              <a:xfrm>
                <a:off x="5935850" y="3888249"/>
                <a:ext cx="70267" cy="71801"/>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chemeClr val="tx1"/>
                  </a:solidFill>
                </a:endParaRPr>
              </a:p>
            </p:txBody>
          </p:sp>
          <p:sp>
            <p:nvSpPr>
              <p:cNvPr id="38" name="אליפסה 37"/>
              <p:cNvSpPr/>
              <p:nvPr/>
            </p:nvSpPr>
            <p:spPr>
              <a:xfrm>
                <a:off x="5791015" y="3888249"/>
                <a:ext cx="71701" cy="71801"/>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chemeClr val="tx1"/>
                  </a:solidFill>
                </a:endParaRPr>
              </a:p>
            </p:txBody>
          </p:sp>
        </p:grpSp>
      </p:grpSp>
      <p:grpSp>
        <p:nvGrpSpPr>
          <p:cNvPr id="10246" name="קבוצה 25"/>
          <p:cNvGrpSpPr>
            <a:grpSpLocks/>
          </p:cNvGrpSpPr>
          <p:nvPr/>
        </p:nvGrpSpPr>
        <p:grpSpPr bwMode="auto">
          <a:xfrm>
            <a:off x="1547813" y="3284538"/>
            <a:ext cx="2663825" cy="2352675"/>
            <a:chOff x="1403648" y="3284984"/>
            <a:chExt cx="3068676" cy="2567459"/>
          </a:xfrm>
        </p:grpSpPr>
        <p:pic>
          <p:nvPicPr>
            <p:cNvPr id="7191" name="Picture 23"/>
            <p:cNvPicPr>
              <a:picLocks noChangeAspect="1" noChangeArrowheads="1"/>
            </p:cNvPicPr>
            <p:nvPr/>
          </p:nvPicPr>
          <p:blipFill>
            <a:blip r:embed="rId4" cstate="print"/>
            <a:srcRect/>
            <a:stretch>
              <a:fillRect/>
            </a:stretch>
          </p:blipFill>
          <p:spPr bwMode="auto">
            <a:xfrm>
              <a:off x="1403648" y="3284984"/>
              <a:ext cx="3068676" cy="2567459"/>
            </a:xfrm>
            <a:prstGeom prst="rect">
              <a:avLst/>
            </a:prstGeom>
            <a:noFill/>
            <a:ln w="9525">
              <a:solidFill>
                <a:schemeClr val="bg1">
                  <a:lumMod val="50000"/>
                </a:schemeClr>
              </a:solidFill>
              <a:miter lim="800000"/>
              <a:headEnd/>
              <a:tailEnd/>
            </a:ln>
            <a:effectLst/>
          </p:spPr>
        </p:pic>
        <p:grpSp>
          <p:nvGrpSpPr>
            <p:cNvPr id="10249" name="קבוצה 42"/>
            <p:cNvGrpSpPr>
              <a:grpSpLocks/>
            </p:cNvGrpSpPr>
            <p:nvPr/>
          </p:nvGrpSpPr>
          <p:grpSpPr bwMode="auto">
            <a:xfrm>
              <a:off x="1907704" y="3719220"/>
              <a:ext cx="2016224" cy="1125567"/>
              <a:chOff x="2849340" y="3718773"/>
              <a:chExt cx="2016224" cy="1125567"/>
            </a:xfrm>
          </p:grpSpPr>
          <p:sp>
            <p:nvSpPr>
              <p:cNvPr id="10250" name="TextBox 8"/>
              <p:cNvSpPr txBox="1">
                <a:spLocks noChangeArrowheads="1"/>
              </p:cNvSpPr>
              <p:nvPr/>
            </p:nvSpPr>
            <p:spPr bwMode="auto">
              <a:xfrm>
                <a:off x="3563888" y="3718773"/>
                <a:ext cx="576064" cy="646331"/>
              </a:xfrm>
              <a:prstGeom prst="rect">
                <a:avLst/>
              </a:prstGeom>
              <a:noFill/>
              <a:ln w="28575">
                <a:noFill/>
                <a:miter lim="800000"/>
                <a:headEnd/>
                <a:tailEnd/>
              </a:ln>
            </p:spPr>
            <p:txBody>
              <a:bodyPr>
                <a:spAutoFit/>
              </a:bodyPr>
              <a:lstStyle/>
              <a:p>
                <a:pPr algn="l" rtl="0"/>
                <a:r>
                  <a:rPr lang="en-US" sz="3600" b="1"/>
                  <a:t>N</a:t>
                </a:r>
                <a:endParaRPr lang="he-IL" sz="3600" b="1"/>
              </a:p>
            </p:txBody>
          </p:sp>
          <p:cxnSp>
            <p:nvCxnSpPr>
              <p:cNvPr id="11" name="מחבר ישר 10"/>
              <p:cNvCxnSpPr/>
              <p:nvPr/>
            </p:nvCxnSpPr>
            <p:spPr>
              <a:xfrm>
                <a:off x="4067985" y="4005228"/>
                <a:ext cx="797344" cy="50240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מחבר ישר 12"/>
              <p:cNvCxnSpPr/>
              <p:nvPr/>
            </p:nvCxnSpPr>
            <p:spPr>
              <a:xfrm rot="10800000" flipV="1">
                <a:off x="2850024" y="4005228"/>
                <a:ext cx="790029" cy="431374"/>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 name="משולש שווה שוקיים 13"/>
              <p:cNvSpPr/>
              <p:nvPr/>
            </p:nvSpPr>
            <p:spPr>
              <a:xfrm rot="19598481">
                <a:off x="3562022" y="4272222"/>
                <a:ext cx="261693" cy="572118"/>
              </a:xfrm>
              <a:prstGeom prst="triangle">
                <a:avLst/>
              </a:prstGeom>
              <a:solidFill>
                <a:schemeClr val="tx1"/>
              </a:solidFill>
              <a:ln>
                <a:noFill/>
              </a:ln>
              <a:scene3d>
                <a:camera prst="orthographicFront">
                  <a:rot lat="0" lon="3000000" rev="189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flatTx/>
              </a:bodyPr>
              <a:lstStyle/>
              <a:p>
                <a:pPr algn="ctr" rtl="0">
                  <a:defRPr/>
                </a:pPr>
                <a:endParaRPr lang="he-IL"/>
              </a:p>
            </p:txBody>
          </p:sp>
        </p:grpSp>
      </p:grpSp>
      <p:sp>
        <p:nvSpPr>
          <p:cNvPr id="42" name="TextBox 41"/>
          <p:cNvSpPr txBox="1"/>
          <p:nvPr/>
        </p:nvSpPr>
        <p:spPr>
          <a:xfrm>
            <a:off x="2195513" y="5732463"/>
            <a:ext cx="1584325" cy="503237"/>
          </a:xfrm>
          <a:prstGeom prst="rect">
            <a:avLst/>
          </a:prstGeom>
          <a:solidFill>
            <a:schemeClr val="bg1">
              <a:lumMod val="95000"/>
            </a:schemeClr>
          </a:solidFill>
          <a:ln w="22225">
            <a:solidFill>
              <a:schemeClr val="bg1">
                <a:lumMod val="85000"/>
              </a:schemeClr>
            </a:solidFill>
          </a:ln>
          <a:effectLst/>
        </p:spPr>
        <p:txBody>
          <a:bodyPr anchor="ctr"/>
          <a:lstStyle/>
          <a:p>
            <a:pPr algn="ctr"/>
            <a:r>
              <a:rPr lang="ar-SA" sz="2200">
                <a:cs typeface="Traditional Arabic" pitchFamily="2" charset="-78"/>
              </a:rPr>
              <a:t>الأمونيا- نيتروجين ثلاثي الهيدروجين</a:t>
            </a:r>
            <a:endParaRPr lang="he-IL" sz="2200">
              <a:cs typeface="Traditional Arabic"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5" name="TextBox 4"/>
          <p:cNvSpPr txBox="1"/>
          <p:nvPr/>
        </p:nvSpPr>
        <p:spPr>
          <a:xfrm>
            <a:off x="357188" y="142875"/>
            <a:ext cx="8143875" cy="427038"/>
          </a:xfrm>
          <a:prstGeom prst="rect">
            <a:avLst/>
          </a:prstGeom>
          <a:noFill/>
          <a:ln w="19050">
            <a:noFill/>
          </a:ln>
          <a:effectLst>
            <a:outerShdw sx="102000" sy="102000" algn="tl" rotWithShape="0">
              <a:schemeClr val="bg1">
                <a:lumMod val="65000"/>
                <a:alpha val="0"/>
              </a:schemeClr>
            </a:outerShdw>
          </a:effectLst>
        </p:spPr>
        <p:txBody>
          <a:bodyPr>
            <a:spAutoFit/>
          </a:bodyPr>
          <a:lstStyle/>
          <a:p>
            <a:r>
              <a:rPr lang="ar-SA" sz="2200" b="1">
                <a:solidFill>
                  <a:srgbClr val="FF6600"/>
                </a:solidFill>
                <a:cs typeface="Traditional Arabic" pitchFamily="2" charset="-78"/>
              </a:rPr>
              <a:t>المبنى الفراغي</a:t>
            </a:r>
            <a:r>
              <a:rPr lang="he-IL" sz="2200" b="1">
                <a:solidFill>
                  <a:srgbClr val="FF6600"/>
                </a:solidFill>
                <a:cs typeface="Traditional Arabic" pitchFamily="2" charset="-78"/>
              </a:rPr>
              <a:t> - </a:t>
            </a:r>
            <a:r>
              <a:rPr lang="en-US" b="1">
                <a:solidFill>
                  <a:srgbClr val="FF6600"/>
                </a:solidFill>
                <a:latin typeface="Times New Roman" pitchFamily="18" charset="0"/>
                <a:cs typeface="Times New Roman" pitchFamily="18" charset="0"/>
              </a:rPr>
              <a:t>V</a:t>
            </a:r>
            <a:r>
              <a:rPr lang="he-IL" sz="2200" b="1">
                <a:solidFill>
                  <a:srgbClr val="FF6600"/>
                </a:solidFill>
                <a:cs typeface="Traditional Arabic" pitchFamily="2" charset="-78"/>
              </a:rPr>
              <a:t> </a:t>
            </a:r>
            <a:r>
              <a:rPr lang="ar-SA" sz="2200" b="1">
                <a:solidFill>
                  <a:srgbClr val="FF6600"/>
                </a:solidFill>
                <a:cs typeface="Traditional Arabic" pitchFamily="2" charset="-78"/>
              </a:rPr>
              <a:t>مثنيّ</a:t>
            </a:r>
            <a:endParaRPr lang="he-IL" sz="2200" b="1">
              <a:solidFill>
                <a:srgbClr val="FF6600"/>
              </a:solidFill>
              <a:cs typeface="Traditional Arabic" pitchFamily="2" charset="-78"/>
            </a:endParaRPr>
          </a:p>
        </p:txBody>
      </p:sp>
      <p:sp>
        <p:nvSpPr>
          <p:cNvPr id="8196" name="Slide Number Placeholder 7"/>
          <p:cNvSpPr>
            <a:spLocks noGrp="1"/>
          </p:cNvSpPr>
          <p:nvPr>
            <p:ph type="sldNum" sz="quarter" idx="10"/>
          </p:nvPr>
        </p:nvSpPr>
        <p:spPr bwMode="auto">
          <a:xfrm>
            <a:off x="457200" y="6564313"/>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19B23B57-935C-4AB0-882C-E52B5C0CD8D9}" type="slidenum">
              <a:rPr lang="he-IL"/>
              <a:pPr>
                <a:defRPr/>
              </a:pPr>
              <a:t>5</a:t>
            </a:fld>
            <a:endParaRPr lang="he-IL"/>
          </a:p>
        </p:txBody>
      </p:sp>
      <p:sp>
        <p:nvSpPr>
          <p:cNvPr id="11268" name="TextBox 27"/>
          <p:cNvSpPr txBox="1">
            <a:spLocks noChangeArrowheads="1"/>
          </p:cNvSpPr>
          <p:nvPr/>
        </p:nvSpPr>
        <p:spPr bwMode="auto">
          <a:xfrm>
            <a:off x="250825" y="620713"/>
            <a:ext cx="8208963" cy="2089150"/>
          </a:xfrm>
          <a:prstGeom prst="rect">
            <a:avLst/>
          </a:prstGeom>
          <a:noFill/>
          <a:ln w="12700">
            <a:noFill/>
            <a:miter lim="800000"/>
            <a:headEnd/>
            <a:tailEnd/>
          </a:ln>
        </p:spPr>
        <p:txBody>
          <a:bodyPr/>
          <a:lstStyle/>
          <a:p>
            <a:r>
              <a:rPr lang="ar-SA" sz="2200" b="1" dirty="0">
                <a:solidFill>
                  <a:srgbClr val="FF6600"/>
                </a:solidFill>
                <a:cs typeface="Traditional Arabic" pitchFamily="2" charset="-78"/>
              </a:rPr>
              <a:t>المبنى</a:t>
            </a:r>
            <a:r>
              <a:rPr lang="he-IL" sz="2200" b="1" dirty="0">
                <a:solidFill>
                  <a:srgbClr val="FF6600"/>
                </a:solidFill>
                <a:cs typeface="Traditional Arabic" pitchFamily="2" charset="-78"/>
              </a:rPr>
              <a:t> </a:t>
            </a:r>
            <a:r>
              <a:rPr lang="en-US" b="1" dirty="0">
                <a:solidFill>
                  <a:srgbClr val="FF6600"/>
                </a:solidFill>
                <a:latin typeface="Times New Roman" pitchFamily="18" charset="0"/>
                <a:cs typeface="Times New Roman" pitchFamily="18" charset="0"/>
              </a:rPr>
              <a:t>V</a:t>
            </a:r>
            <a:r>
              <a:rPr lang="he-IL" sz="2200" b="1" dirty="0">
                <a:solidFill>
                  <a:srgbClr val="FF6600"/>
                </a:solidFill>
                <a:cs typeface="Traditional Arabic" pitchFamily="2" charset="-78"/>
              </a:rPr>
              <a:t> </a:t>
            </a:r>
            <a:r>
              <a:rPr lang="ar-SA" sz="2200" b="1" dirty="0">
                <a:solidFill>
                  <a:srgbClr val="FF6600"/>
                </a:solidFill>
                <a:cs typeface="Traditional Arabic" pitchFamily="2" charset="-78"/>
              </a:rPr>
              <a:t>المثنيّ</a:t>
            </a:r>
            <a:r>
              <a:rPr lang="he-IL" sz="2200" dirty="0">
                <a:cs typeface="Traditional Arabic" pitchFamily="2" charset="-78"/>
              </a:rPr>
              <a:t> </a:t>
            </a:r>
            <a:r>
              <a:rPr lang="ar-SA" sz="2200" dirty="0">
                <a:cs typeface="Traditional Arabic" pitchFamily="2" charset="-78"/>
              </a:rPr>
              <a:t>ينتج عندما يكون حول الذرّة المركزية زوجان من الإلكترونات الرابطة وزوجان من الإلكترونات غير الرابطة. يمكن تخيّل هذا المبنى كرباعي سطوح أزيلت منه ذرّتان بدون إلكترونات رباطهما. إلكترونات الرباط تبقى كإلكترونات غير رابطة. </a:t>
            </a:r>
            <a:endParaRPr lang="he-IL" sz="2200" dirty="0">
              <a:cs typeface="Traditional Arabic" pitchFamily="2" charset="-78"/>
            </a:endParaRPr>
          </a:p>
          <a:p>
            <a:r>
              <a:rPr lang="ar-SA" sz="2200" dirty="0">
                <a:cs typeface="Traditional Arabic" pitchFamily="2" charset="-78"/>
              </a:rPr>
              <a:t>في حالات أخرى، كما في الرسم الذي في مركزه النيتروجين، أحد الرباطين هو مزدوج، ولذلك يبقى فقط زوج واحد من الإلكترونات غير الرابطة. المبنى هو ثنائي الأبعاد. يتكوّن في أغلب الأحيان عندما تكون الذرّة المركزية من المجموعة </a:t>
            </a:r>
            <a:r>
              <a:rPr lang="ar-SA" sz="2200" dirty="0" smtClean="0">
                <a:solidFill>
                  <a:srgbClr val="006600"/>
                </a:solidFill>
                <a:cs typeface="Traditional Arabic" pitchFamily="2" charset="-78"/>
              </a:rPr>
              <a:t>العمودية</a:t>
            </a:r>
            <a:r>
              <a:rPr lang="ar-SA" sz="2200" dirty="0" smtClean="0">
                <a:cs typeface="Traditional Arabic" pitchFamily="2" charset="-78"/>
              </a:rPr>
              <a:t> السادسة </a:t>
            </a:r>
            <a:r>
              <a:rPr lang="ar-SA" sz="2200" dirty="0">
                <a:cs typeface="Traditional Arabic" pitchFamily="2" charset="-78"/>
              </a:rPr>
              <a:t>(في </a:t>
            </a:r>
            <a:r>
              <a:rPr lang="ar-SA" sz="2200" dirty="0" smtClean="0">
                <a:cs typeface="Traditional Arabic" pitchFamily="2" charset="-78"/>
              </a:rPr>
              <a:t>الجدول الدوري</a:t>
            </a:r>
            <a:r>
              <a:rPr lang="ar-SA" sz="2200" dirty="0">
                <a:cs typeface="Traditional Arabic" pitchFamily="2" charset="-78"/>
              </a:rPr>
              <a:t>).  </a:t>
            </a:r>
            <a:endParaRPr lang="he-IL" sz="2200" b="1" dirty="0">
              <a:solidFill>
                <a:srgbClr val="FF6600"/>
              </a:solidFill>
              <a:cs typeface="Traditional Arabic" pitchFamily="2" charset="-78"/>
            </a:endParaRPr>
          </a:p>
          <a:p>
            <a:r>
              <a:rPr lang="ar-SA" sz="2200" b="1" dirty="0">
                <a:solidFill>
                  <a:srgbClr val="FF6600"/>
                </a:solidFill>
                <a:cs typeface="Traditional Arabic" pitchFamily="2" charset="-78"/>
              </a:rPr>
              <a:t>أمثلة</a:t>
            </a:r>
            <a:r>
              <a:rPr lang="he-IL" b="1" dirty="0">
                <a:solidFill>
                  <a:srgbClr val="FF6600"/>
                </a:solidFill>
              </a:rPr>
              <a:t>:</a:t>
            </a:r>
            <a:r>
              <a:rPr lang="en-US" b="1" dirty="0">
                <a:solidFill>
                  <a:srgbClr val="FF6600"/>
                </a:solidFill>
              </a:rPr>
              <a:t> </a:t>
            </a:r>
            <a:r>
              <a:rPr lang="en-US" dirty="0">
                <a:latin typeface="Times New Roman" pitchFamily="18" charset="0"/>
                <a:cs typeface="Times New Roman" pitchFamily="18" charset="0"/>
              </a:rPr>
              <a:t>H</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O    SCl</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    OI</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   H</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N</a:t>
            </a:r>
            <a:r>
              <a:rPr lang="en-US" baseline="-25000" dirty="0">
                <a:latin typeface="Times New Roman" pitchFamily="18" charset="0"/>
                <a:cs typeface="Times New Roman" pitchFamily="18" charset="0"/>
              </a:rPr>
              <a:t>2</a:t>
            </a:r>
            <a:r>
              <a:rPr lang="en-US" baseline="-25000" dirty="0"/>
              <a:t> </a:t>
            </a:r>
            <a:r>
              <a:rPr lang="en-US" b="1" dirty="0"/>
              <a:t> </a:t>
            </a:r>
            <a:endParaRPr lang="he-IL" dirty="0"/>
          </a:p>
        </p:txBody>
      </p:sp>
      <p:grpSp>
        <p:nvGrpSpPr>
          <p:cNvPr id="11269" name="קבוצה 37"/>
          <p:cNvGrpSpPr>
            <a:grpSpLocks/>
          </p:cNvGrpSpPr>
          <p:nvPr/>
        </p:nvGrpSpPr>
        <p:grpSpPr bwMode="auto">
          <a:xfrm>
            <a:off x="5364163" y="3355975"/>
            <a:ext cx="2303462" cy="2449513"/>
            <a:chOff x="5364163" y="2924175"/>
            <a:chExt cx="2303462" cy="2449513"/>
          </a:xfrm>
        </p:grpSpPr>
        <p:sp>
          <p:nvSpPr>
            <p:cNvPr id="58" name="מלבן 57"/>
            <p:cNvSpPr/>
            <p:nvPr/>
          </p:nvSpPr>
          <p:spPr bwMode="auto">
            <a:xfrm>
              <a:off x="5364163" y="2924175"/>
              <a:ext cx="2303462" cy="2449513"/>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chemeClr val="tx1"/>
                </a:solidFill>
              </a:endParaRPr>
            </a:p>
          </p:txBody>
        </p:sp>
        <p:grpSp>
          <p:nvGrpSpPr>
            <p:cNvPr id="11278" name="קבוצה 22"/>
            <p:cNvGrpSpPr>
              <a:grpSpLocks/>
            </p:cNvGrpSpPr>
            <p:nvPr/>
          </p:nvGrpSpPr>
          <p:grpSpPr bwMode="auto">
            <a:xfrm>
              <a:off x="5940152" y="3068958"/>
              <a:ext cx="1080123" cy="769441"/>
              <a:chOff x="5657719" y="4581128"/>
              <a:chExt cx="1080495" cy="769051"/>
            </a:xfrm>
          </p:grpSpPr>
          <p:sp>
            <p:nvSpPr>
              <p:cNvPr id="11292" name="TextBox 8"/>
              <p:cNvSpPr txBox="1">
                <a:spLocks noChangeArrowheads="1"/>
              </p:cNvSpPr>
              <p:nvPr/>
            </p:nvSpPr>
            <p:spPr bwMode="auto">
              <a:xfrm>
                <a:off x="5906961" y="4581128"/>
                <a:ext cx="576064" cy="769051"/>
              </a:xfrm>
              <a:prstGeom prst="rect">
                <a:avLst/>
              </a:prstGeom>
              <a:noFill/>
              <a:ln w="28575">
                <a:noFill/>
                <a:miter lim="800000"/>
                <a:headEnd/>
                <a:tailEnd/>
              </a:ln>
            </p:spPr>
            <p:txBody>
              <a:bodyPr>
                <a:spAutoFit/>
              </a:bodyPr>
              <a:lstStyle/>
              <a:p>
                <a:pPr algn="l" rtl="0"/>
                <a:r>
                  <a:rPr lang="en-US" sz="4400" b="1">
                    <a:solidFill>
                      <a:srgbClr val="C00000"/>
                    </a:solidFill>
                  </a:rPr>
                  <a:t>O</a:t>
                </a:r>
                <a:endParaRPr lang="he-IL" sz="4400" b="1">
                  <a:solidFill>
                    <a:srgbClr val="C00000"/>
                  </a:solidFill>
                </a:endParaRPr>
              </a:p>
            </p:txBody>
          </p:sp>
          <p:cxnSp>
            <p:nvCxnSpPr>
              <p:cNvPr id="10" name="מחבר ישר 9"/>
              <p:cNvCxnSpPr/>
              <p:nvPr/>
            </p:nvCxnSpPr>
            <p:spPr>
              <a:xfrm flipV="1">
                <a:off x="5657992" y="4939401"/>
                <a:ext cx="249324" cy="18088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מחבר ישר 10"/>
              <p:cNvCxnSpPr/>
              <p:nvPr/>
            </p:nvCxnSpPr>
            <p:spPr>
              <a:xfrm>
                <a:off x="6450428" y="4940988"/>
                <a:ext cx="287436" cy="1412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295" name="קבוצה 18"/>
              <p:cNvGrpSpPr>
                <a:grpSpLocks/>
              </p:cNvGrpSpPr>
              <p:nvPr/>
            </p:nvGrpSpPr>
            <p:grpSpPr bwMode="auto">
              <a:xfrm>
                <a:off x="6233984" y="4679058"/>
                <a:ext cx="117516" cy="46015"/>
                <a:chOff x="6063679" y="4607050"/>
                <a:chExt cx="117516" cy="46015"/>
              </a:xfrm>
            </p:grpSpPr>
            <p:sp>
              <p:nvSpPr>
                <p:cNvPr id="15" name="אליפסה 14"/>
                <p:cNvSpPr/>
                <p:nvPr/>
              </p:nvSpPr>
              <p:spPr>
                <a:xfrm>
                  <a:off x="6064148" y="4607175"/>
                  <a:ext cx="46053" cy="46014"/>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4400" dirty="0">
                    <a:solidFill>
                      <a:srgbClr val="C00000"/>
                    </a:solidFill>
                  </a:endParaRPr>
                </a:p>
              </p:txBody>
            </p:sp>
            <p:sp>
              <p:nvSpPr>
                <p:cNvPr id="16" name="אליפסה 15"/>
                <p:cNvSpPr/>
                <p:nvPr/>
              </p:nvSpPr>
              <p:spPr>
                <a:xfrm>
                  <a:off x="6135609" y="4607175"/>
                  <a:ext cx="46054" cy="46014"/>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4400" dirty="0">
                    <a:solidFill>
                      <a:srgbClr val="C00000"/>
                    </a:solidFill>
                  </a:endParaRPr>
                </a:p>
              </p:txBody>
            </p:sp>
          </p:grpSp>
          <p:grpSp>
            <p:nvGrpSpPr>
              <p:cNvPr id="11296" name="קבוצה 19"/>
              <p:cNvGrpSpPr>
                <a:grpSpLocks/>
              </p:cNvGrpSpPr>
              <p:nvPr/>
            </p:nvGrpSpPr>
            <p:grpSpPr bwMode="auto">
              <a:xfrm>
                <a:off x="6044436" y="4679059"/>
                <a:ext cx="117516" cy="46015"/>
                <a:chOff x="6188452" y="4607051"/>
                <a:chExt cx="117516" cy="46015"/>
              </a:xfrm>
            </p:grpSpPr>
            <p:sp>
              <p:nvSpPr>
                <p:cNvPr id="21" name="אליפסה 20"/>
                <p:cNvSpPr/>
                <p:nvPr/>
              </p:nvSpPr>
              <p:spPr>
                <a:xfrm>
                  <a:off x="6187904" y="4607175"/>
                  <a:ext cx="46053" cy="46014"/>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4400" dirty="0">
                    <a:solidFill>
                      <a:srgbClr val="C00000"/>
                    </a:solidFill>
                  </a:endParaRPr>
                </a:p>
              </p:txBody>
            </p:sp>
            <p:sp>
              <p:nvSpPr>
                <p:cNvPr id="22" name="אליפסה 21"/>
                <p:cNvSpPr/>
                <p:nvPr/>
              </p:nvSpPr>
              <p:spPr>
                <a:xfrm>
                  <a:off x="6259365" y="4607175"/>
                  <a:ext cx="46054" cy="46014"/>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4400" dirty="0">
                    <a:solidFill>
                      <a:srgbClr val="C00000"/>
                    </a:solidFill>
                  </a:endParaRPr>
                </a:p>
              </p:txBody>
            </p:sp>
          </p:grpSp>
        </p:grpSp>
        <p:grpSp>
          <p:nvGrpSpPr>
            <p:cNvPr id="11279" name="קבוצה 51"/>
            <p:cNvGrpSpPr>
              <a:grpSpLocks/>
            </p:cNvGrpSpPr>
            <p:nvPr/>
          </p:nvGrpSpPr>
          <p:grpSpPr bwMode="auto">
            <a:xfrm>
              <a:off x="5508104" y="4293096"/>
              <a:ext cx="1871563" cy="862792"/>
              <a:chOff x="5508104" y="2636912"/>
              <a:chExt cx="1872208" cy="862355"/>
            </a:xfrm>
          </p:grpSpPr>
          <p:grpSp>
            <p:nvGrpSpPr>
              <p:cNvPr id="11280" name="קבוצה 23"/>
              <p:cNvGrpSpPr>
                <a:grpSpLocks/>
              </p:cNvGrpSpPr>
              <p:nvPr/>
            </p:nvGrpSpPr>
            <p:grpSpPr bwMode="auto">
              <a:xfrm>
                <a:off x="5508104" y="2636912"/>
                <a:ext cx="1872208" cy="862355"/>
                <a:chOff x="5580112" y="4581128"/>
                <a:chExt cx="1872208" cy="862355"/>
              </a:xfrm>
            </p:grpSpPr>
            <p:sp>
              <p:nvSpPr>
                <p:cNvPr id="11283" name="TextBox 24"/>
                <p:cNvSpPr txBox="1">
                  <a:spLocks noChangeArrowheads="1"/>
                </p:cNvSpPr>
                <p:nvPr/>
              </p:nvSpPr>
              <p:spPr bwMode="auto">
                <a:xfrm>
                  <a:off x="5906961" y="4581128"/>
                  <a:ext cx="576064" cy="646331"/>
                </a:xfrm>
                <a:prstGeom prst="rect">
                  <a:avLst/>
                </a:prstGeom>
                <a:noFill/>
                <a:ln w="28575">
                  <a:noFill/>
                  <a:miter lim="800000"/>
                  <a:headEnd/>
                  <a:tailEnd/>
                </a:ln>
              </p:spPr>
              <p:txBody>
                <a:bodyPr>
                  <a:spAutoFit/>
                </a:bodyPr>
                <a:lstStyle/>
                <a:p>
                  <a:pPr algn="l" rtl="0"/>
                  <a:r>
                    <a:rPr lang="en-US" sz="3600" b="1">
                      <a:solidFill>
                        <a:srgbClr val="1D4C72"/>
                      </a:solidFill>
                    </a:rPr>
                    <a:t>N</a:t>
                  </a:r>
                  <a:endParaRPr lang="he-IL" sz="3600" b="1">
                    <a:solidFill>
                      <a:srgbClr val="1D4C72"/>
                    </a:solidFill>
                  </a:endParaRPr>
                </a:p>
              </p:txBody>
            </p:sp>
            <p:cxnSp>
              <p:nvCxnSpPr>
                <p:cNvPr id="26" name="מחבר ישר 25"/>
                <p:cNvCxnSpPr/>
                <p:nvPr/>
              </p:nvCxnSpPr>
              <p:spPr>
                <a:xfrm flipV="1">
                  <a:off x="5580633" y="4902732"/>
                  <a:ext cx="287437" cy="18247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מחבר ישר 31"/>
                <p:cNvCxnSpPr/>
                <p:nvPr/>
              </p:nvCxnSpPr>
              <p:spPr>
                <a:xfrm>
                  <a:off x="6411182" y="4942399"/>
                  <a:ext cx="393836" cy="1428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286" name="קבוצה 33"/>
                <p:cNvGrpSpPr>
                  <a:grpSpLocks/>
                </p:cNvGrpSpPr>
                <p:nvPr/>
              </p:nvGrpSpPr>
              <p:grpSpPr bwMode="auto">
                <a:xfrm>
                  <a:off x="6110457" y="4653136"/>
                  <a:ext cx="117727" cy="45719"/>
                  <a:chOff x="6254473" y="4581128"/>
                  <a:chExt cx="117727" cy="45719"/>
                </a:xfrm>
              </p:grpSpPr>
              <p:sp>
                <p:nvSpPr>
                  <p:cNvPr id="35" name="אליפסה 34"/>
                  <p:cNvSpPr/>
                  <p:nvPr/>
                </p:nvSpPr>
                <p:spPr>
                  <a:xfrm>
                    <a:off x="6255057" y="4556226"/>
                    <a:ext cx="46054" cy="46015"/>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rgbClr val="C00000"/>
                      </a:solidFill>
                    </a:endParaRPr>
                  </a:p>
                </p:txBody>
              </p:sp>
              <p:sp>
                <p:nvSpPr>
                  <p:cNvPr id="36" name="אליפסה 35"/>
                  <p:cNvSpPr/>
                  <p:nvPr/>
                </p:nvSpPr>
                <p:spPr>
                  <a:xfrm>
                    <a:off x="6326520" y="4556226"/>
                    <a:ext cx="46053" cy="46015"/>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rgbClr val="C00000"/>
                      </a:solidFill>
                    </a:endParaRPr>
                  </a:p>
                </p:txBody>
              </p:sp>
            </p:grpSp>
            <p:sp>
              <p:nvSpPr>
                <p:cNvPr id="11287" name="TextBox 39"/>
                <p:cNvSpPr txBox="1">
                  <a:spLocks noChangeArrowheads="1"/>
                </p:cNvSpPr>
                <p:nvPr/>
              </p:nvSpPr>
              <p:spPr bwMode="auto">
                <a:xfrm>
                  <a:off x="6732240" y="4797152"/>
                  <a:ext cx="576064" cy="646331"/>
                </a:xfrm>
                <a:prstGeom prst="rect">
                  <a:avLst/>
                </a:prstGeom>
                <a:noFill/>
                <a:ln w="28575">
                  <a:noFill/>
                  <a:miter lim="800000"/>
                  <a:headEnd/>
                  <a:tailEnd/>
                </a:ln>
              </p:spPr>
              <p:txBody>
                <a:bodyPr>
                  <a:spAutoFit/>
                </a:bodyPr>
                <a:lstStyle/>
                <a:p>
                  <a:pPr algn="l" rtl="0"/>
                  <a:r>
                    <a:rPr lang="en-US" sz="3600" b="1">
                      <a:solidFill>
                        <a:srgbClr val="1D4C72"/>
                      </a:solidFill>
                    </a:rPr>
                    <a:t>N</a:t>
                  </a:r>
                  <a:endParaRPr lang="he-IL" sz="3600" b="1">
                    <a:solidFill>
                      <a:srgbClr val="1D4C72"/>
                    </a:solidFill>
                  </a:endParaRPr>
                </a:p>
              </p:txBody>
            </p:sp>
            <p:cxnSp>
              <p:nvCxnSpPr>
                <p:cNvPr id="41" name="מחבר ישר 40"/>
                <p:cNvCxnSpPr/>
                <p:nvPr/>
              </p:nvCxnSpPr>
              <p:spPr>
                <a:xfrm flipV="1">
                  <a:off x="7165504" y="5013801"/>
                  <a:ext cx="287437" cy="11106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מחבר ישר 46"/>
                <p:cNvCxnSpPr/>
                <p:nvPr/>
              </p:nvCxnSpPr>
              <p:spPr>
                <a:xfrm>
                  <a:off x="6444531" y="4869411"/>
                  <a:ext cx="393836" cy="1443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4" name="אליפסה 43"/>
              <p:cNvSpPr/>
              <p:nvPr/>
            </p:nvSpPr>
            <p:spPr>
              <a:xfrm>
                <a:off x="6877522" y="3356776"/>
                <a:ext cx="44465" cy="46015"/>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rgbClr val="C00000"/>
                  </a:solidFill>
                </a:endParaRPr>
              </a:p>
            </p:txBody>
          </p:sp>
          <p:sp>
            <p:nvSpPr>
              <p:cNvPr id="45" name="אליפסה 44"/>
              <p:cNvSpPr/>
              <p:nvPr/>
            </p:nvSpPr>
            <p:spPr>
              <a:xfrm>
                <a:off x="6948984" y="3356776"/>
                <a:ext cx="46053" cy="46015"/>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rgbClr val="C00000"/>
                  </a:solidFill>
                </a:endParaRPr>
              </a:p>
            </p:txBody>
          </p:sp>
        </p:grpSp>
      </p:grpSp>
      <p:grpSp>
        <p:nvGrpSpPr>
          <p:cNvPr id="11270" name="קבוצה 49"/>
          <p:cNvGrpSpPr>
            <a:grpSpLocks/>
          </p:cNvGrpSpPr>
          <p:nvPr/>
        </p:nvGrpSpPr>
        <p:grpSpPr bwMode="auto">
          <a:xfrm>
            <a:off x="1187450" y="3429000"/>
            <a:ext cx="2879725" cy="2376488"/>
            <a:chOff x="899592" y="3140968"/>
            <a:chExt cx="3312368" cy="2880320"/>
          </a:xfrm>
        </p:grpSpPr>
        <p:pic>
          <p:nvPicPr>
            <p:cNvPr id="37" name="Picture 18"/>
            <p:cNvPicPr>
              <a:picLocks noChangeAspect="1" noChangeArrowheads="1"/>
            </p:cNvPicPr>
            <p:nvPr/>
          </p:nvPicPr>
          <p:blipFill>
            <a:blip r:embed="rId4" cstate="print"/>
            <a:srcRect/>
            <a:stretch>
              <a:fillRect/>
            </a:stretch>
          </p:blipFill>
          <p:spPr bwMode="auto">
            <a:xfrm>
              <a:off x="899592" y="3140968"/>
              <a:ext cx="3312368" cy="2880320"/>
            </a:xfrm>
            <a:prstGeom prst="rect">
              <a:avLst/>
            </a:prstGeom>
            <a:noFill/>
            <a:ln w="9525">
              <a:solidFill>
                <a:schemeClr val="bg1">
                  <a:lumMod val="50000"/>
                </a:schemeClr>
              </a:solidFill>
              <a:miter lim="800000"/>
              <a:headEnd/>
              <a:tailEnd/>
            </a:ln>
            <a:effectLst/>
          </p:spPr>
        </p:pic>
        <p:grpSp>
          <p:nvGrpSpPr>
            <p:cNvPr id="11273" name="קבוצה 37"/>
            <p:cNvGrpSpPr>
              <a:grpSpLocks/>
            </p:cNvGrpSpPr>
            <p:nvPr/>
          </p:nvGrpSpPr>
          <p:grpSpPr bwMode="auto">
            <a:xfrm>
              <a:off x="1959685" y="3961523"/>
              <a:ext cx="1221438" cy="906291"/>
              <a:chOff x="3851920" y="4678721"/>
              <a:chExt cx="1152130" cy="838511"/>
            </a:xfrm>
          </p:grpSpPr>
          <p:sp>
            <p:nvSpPr>
              <p:cNvPr id="11274" name="TextBox 10"/>
              <p:cNvSpPr txBox="1">
                <a:spLocks noChangeArrowheads="1"/>
              </p:cNvSpPr>
              <p:nvPr/>
            </p:nvSpPr>
            <p:spPr bwMode="auto">
              <a:xfrm>
                <a:off x="4163399" y="4678721"/>
                <a:ext cx="482966" cy="722222"/>
              </a:xfrm>
              <a:prstGeom prst="rect">
                <a:avLst/>
              </a:prstGeom>
              <a:noFill/>
              <a:ln w="28575">
                <a:noFill/>
                <a:miter lim="800000"/>
                <a:headEnd/>
                <a:tailEnd/>
              </a:ln>
            </p:spPr>
            <p:txBody>
              <a:bodyPr>
                <a:spAutoFit/>
              </a:bodyPr>
              <a:lstStyle/>
              <a:p>
                <a:pPr algn="l" rtl="0"/>
                <a:r>
                  <a:rPr lang="en-US" sz="3200" b="1"/>
                  <a:t>O</a:t>
                </a:r>
                <a:endParaRPr lang="he-IL" sz="3200" b="1"/>
              </a:p>
            </p:txBody>
          </p:sp>
          <p:cxnSp>
            <p:nvCxnSpPr>
              <p:cNvPr id="40" name="מחבר ישר 39"/>
              <p:cNvCxnSpPr/>
              <p:nvPr/>
            </p:nvCxnSpPr>
            <p:spPr bwMode="auto">
              <a:xfrm rot="5400000" flipH="1" flipV="1">
                <a:off x="3814862" y="5082423"/>
                <a:ext cx="473523" cy="39787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מחבר ישר 41"/>
              <p:cNvCxnSpPr/>
              <p:nvPr/>
            </p:nvCxnSpPr>
            <p:spPr bwMode="auto">
              <a:xfrm rot="16200000" flipH="1">
                <a:off x="4639006" y="5080898"/>
                <a:ext cx="368494" cy="35998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70" name="מלבן 69"/>
          <p:cNvSpPr/>
          <p:nvPr/>
        </p:nvSpPr>
        <p:spPr>
          <a:xfrm>
            <a:off x="1920875" y="5857875"/>
            <a:ext cx="1436688" cy="57626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ar-SA" sz="2200">
                <a:solidFill>
                  <a:schemeClr val="tx1"/>
                </a:solidFill>
                <a:cs typeface="Traditional Arabic" pitchFamily="2" charset="-78"/>
              </a:rPr>
              <a:t>جزيء ماء</a:t>
            </a:r>
            <a:endParaRPr lang="he-IL" sz="2200">
              <a:solidFill>
                <a:schemeClr val="tx1"/>
              </a:solidFill>
              <a:cs typeface="Traditional Arabic"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26" name="TextBox 25"/>
          <p:cNvSpPr txBox="1"/>
          <p:nvPr/>
        </p:nvSpPr>
        <p:spPr>
          <a:xfrm>
            <a:off x="357188" y="571500"/>
            <a:ext cx="8215312" cy="1285875"/>
          </a:xfrm>
          <a:prstGeom prst="rect">
            <a:avLst/>
          </a:prstGeom>
          <a:noFill/>
          <a:ln w="22225">
            <a:noFill/>
          </a:ln>
          <a:effectLst>
            <a:outerShdw sx="101000" sy="101000" algn="ctr" rotWithShape="0">
              <a:schemeClr val="bg1">
                <a:lumMod val="75000"/>
              </a:schemeClr>
            </a:outerShdw>
          </a:effectLst>
        </p:spPr>
        <p:txBody>
          <a:bodyPr/>
          <a:lstStyle/>
          <a:p>
            <a:pPr>
              <a:defRPr/>
            </a:pPr>
            <a:r>
              <a:rPr lang="he-IL" dirty="0"/>
              <a:t> </a:t>
            </a:r>
          </a:p>
        </p:txBody>
      </p:sp>
      <p:sp>
        <p:nvSpPr>
          <p:cNvPr id="5" name="TextBox 4"/>
          <p:cNvSpPr txBox="1"/>
          <p:nvPr/>
        </p:nvSpPr>
        <p:spPr>
          <a:xfrm>
            <a:off x="357188" y="142875"/>
            <a:ext cx="8143875" cy="427038"/>
          </a:xfrm>
          <a:prstGeom prst="rect">
            <a:avLst/>
          </a:prstGeom>
          <a:noFill/>
          <a:ln w="19050">
            <a:noFill/>
          </a:ln>
          <a:effectLst>
            <a:outerShdw sx="102000" sy="102000" algn="tl" rotWithShape="0">
              <a:schemeClr val="bg1">
                <a:lumMod val="65000"/>
                <a:alpha val="0"/>
              </a:schemeClr>
            </a:outerShdw>
          </a:effectLst>
        </p:spPr>
        <p:txBody>
          <a:bodyPr>
            <a:spAutoFit/>
          </a:bodyPr>
          <a:lstStyle/>
          <a:p>
            <a:r>
              <a:rPr lang="ar-SA" sz="2200" b="1">
                <a:solidFill>
                  <a:srgbClr val="FF6600"/>
                </a:solidFill>
                <a:cs typeface="Traditional Arabic" pitchFamily="2" charset="-78"/>
              </a:rPr>
              <a:t>المبنى الفراغي- المثلث المستوي</a:t>
            </a:r>
            <a:endParaRPr lang="he-IL" sz="2200" b="1">
              <a:solidFill>
                <a:srgbClr val="FF6600"/>
              </a:solidFill>
              <a:cs typeface="Traditional Arabic" pitchFamily="2" charset="-78"/>
            </a:endParaRPr>
          </a:p>
        </p:txBody>
      </p:sp>
      <p:sp>
        <p:nvSpPr>
          <p:cNvPr id="9221" name="Slide Number Placeholder 7"/>
          <p:cNvSpPr>
            <a:spLocks noGrp="1"/>
          </p:cNvSpPr>
          <p:nvPr>
            <p:ph type="sldNum" sz="quarter" idx="10"/>
          </p:nvPr>
        </p:nvSpPr>
        <p:spPr bwMode="auto">
          <a:xfrm>
            <a:off x="457200" y="6564313"/>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338F1DFF-3862-4803-8CA8-71E86D19ED65}" type="slidenum">
              <a:rPr lang="he-IL"/>
              <a:pPr>
                <a:defRPr/>
              </a:pPr>
              <a:t>6</a:t>
            </a:fld>
            <a:endParaRPr lang="he-IL"/>
          </a:p>
        </p:txBody>
      </p:sp>
      <p:sp>
        <p:nvSpPr>
          <p:cNvPr id="12293" name="TextBox 21"/>
          <p:cNvSpPr txBox="1">
            <a:spLocks noChangeArrowheads="1"/>
          </p:cNvSpPr>
          <p:nvPr/>
        </p:nvSpPr>
        <p:spPr bwMode="auto">
          <a:xfrm>
            <a:off x="179388" y="765175"/>
            <a:ext cx="8208962" cy="2232025"/>
          </a:xfrm>
          <a:prstGeom prst="rect">
            <a:avLst/>
          </a:prstGeom>
          <a:noFill/>
          <a:ln w="12700">
            <a:noFill/>
            <a:miter lim="800000"/>
            <a:headEnd/>
            <a:tailEnd/>
          </a:ln>
        </p:spPr>
        <p:txBody>
          <a:bodyPr/>
          <a:lstStyle/>
          <a:p>
            <a:r>
              <a:rPr lang="ar-SA" sz="2200" b="1" dirty="0">
                <a:solidFill>
                  <a:srgbClr val="FF6600"/>
                </a:solidFill>
                <a:cs typeface="Traditional Arabic" pitchFamily="2" charset="-78"/>
              </a:rPr>
              <a:t>مبنى المثلث المستوي</a:t>
            </a:r>
            <a:r>
              <a:rPr lang="he-IL" sz="2200" dirty="0">
                <a:cs typeface="Traditional Arabic" pitchFamily="2" charset="-78"/>
              </a:rPr>
              <a:t> </a:t>
            </a:r>
            <a:r>
              <a:rPr lang="ar-SA" sz="2200" dirty="0">
                <a:cs typeface="Traditional Arabic" pitchFamily="2" charset="-78"/>
              </a:rPr>
              <a:t>ينتج عندما تكون حول الذرّة المركزية </a:t>
            </a:r>
            <a:r>
              <a:rPr lang="ar-SA" dirty="0">
                <a:cs typeface="Times New Roman" pitchFamily="18" charset="0"/>
              </a:rPr>
              <a:t>3</a:t>
            </a:r>
            <a:r>
              <a:rPr lang="ar-SA" sz="2200" dirty="0">
                <a:cs typeface="Traditional Arabic" pitchFamily="2" charset="-78"/>
              </a:rPr>
              <a:t> أربطة </a:t>
            </a:r>
            <a:r>
              <a:rPr lang="ar-SA" sz="2200" u="sng" dirty="0">
                <a:cs typeface="Traditional Arabic" pitchFamily="2" charset="-78"/>
              </a:rPr>
              <a:t>فقط</a:t>
            </a:r>
            <a:r>
              <a:rPr lang="ar-SA" sz="2200" dirty="0">
                <a:cs typeface="Traditional Arabic" pitchFamily="2" charset="-78"/>
              </a:rPr>
              <a:t>. </a:t>
            </a:r>
            <a:endParaRPr lang="he-IL" sz="2200" dirty="0">
              <a:cs typeface="Traditional Arabic" pitchFamily="2" charset="-78"/>
            </a:endParaRPr>
          </a:p>
          <a:p>
            <a:r>
              <a:rPr lang="ar-SA" sz="2200" dirty="0">
                <a:cs typeface="Traditional Arabic" pitchFamily="2" charset="-78"/>
              </a:rPr>
              <a:t>تنتظم </a:t>
            </a:r>
            <a:r>
              <a:rPr lang="ar-SA" sz="2200" dirty="0" err="1">
                <a:cs typeface="Traditional Arabic" pitchFamily="2" charset="-78"/>
              </a:rPr>
              <a:t>الذرّات</a:t>
            </a:r>
            <a:r>
              <a:rPr lang="ar-SA" sz="2200" dirty="0">
                <a:cs typeface="Traditional Arabic" pitchFamily="2" charset="-78"/>
              </a:rPr>
              <a:t> في مبنى مستوٍ وبزاوية مقدارها </a:t>
            </a:r>
            <a:r>
              <a:rPr lang="ar-SA" dirty="0">
                <a:cs typeface="Times New Roman" pitchFamily="18" charset="0"/>
              </a:rPr>
              <a:t>120</a:t>
            </a:r>
            <a:r>
              <a:rPr lang="ar-SA" sz="2200" dirty="0">
                <a:cs typeface="Traditional Arabic" pitchFamily="2" charset="-78"/>
              </a:rPr>
              <a:t> درجة بين الأربطة، وجميعها متطابقة. </a:t>
            </a:r>
            <a:endParaRPr lang="he-IL" sz="2200" dirty="0">
              <a:cs typeface="Traditional Arabic" pitchFamily="2" charset="-78"/>
            </a:endParaRPr>
          </a:p>
          <a:p>
            <a:r>
              <a:rPr lang="ar-SA" sz="2200" dirty="0">
                <a:cs typeface="Traditional Arabic" pitchFamily="2" charset="-78"/>
              </a:rPr>
              <a:t>في حالة الكربون، أحد الأربطة مزدوج، ولذلك رغم وجود ثمانية أزواج من الإلكترونات حول الكربون، يكون المبنى مثلثًا مستويًا. </a:t>
            </a:r>
            <a:endParaRPr lang="he-IL" sz="2200" dirty="0">
              <a:cs typeface="Traditional Arabic" pitchFamily="2" charset="-78"/>
            </a:endParaRPr>
          </a:p>
          <a:p>
            <a:r>
              <a:rPr lang="ar-SA" sz="2200" dirty="0">
                <a:cs typeface="Traditional Arabic" pitchFamily="2" charset="-78"/>
              </a:rPr>
              <a:t>مبنى المثلث المستوي هو ثنائي الأبعاد، مستوٍ. يتكوّن في أغلب الأحيان عندما تكون الذرّة المركزية من </a:t>
            </a:r>
            <a:r>
              <a:rPr lang="ar-SA" sz="2200" dirty="0" smtClean="0">
                <a:cs typeface="Traditional Arabic" pitchFamily="2" charset="-78"/>
              </a:rPr>
              <a:t>المجموعة </a:t>
            </a:r>
            <a:r>
              <a:rPr lang="ar-SA" sz="2200" dirty="0" smtClean="0">
                <a:solidFill>
                  <a:srgbClr val="006600"/>
                </a:solidFill>
                <a:cs typeface="Traditional Arabic" pitchFamily="2" charset="-78"/>
              </a:rPr>
              <a:t>العمودية</a:t>
            </a:r>
            <a:r>
              <a:rPr lang="ar-SA" sz="2200" dirty="0" smtClean="0">
                <a:cs typeface="Traditional Arabic" pitchFamily="2" charset="-78"/>
              </a:rPr>
              <a:t> </a:t>
            </a:r>
            <a:r>
              <a:rPr lang="ar-SA" sz="2200" dirty="0">
                <a:cs typeface="Traditional Arabic" pitchFamily="2" charset="-78"/>
              </a:rPr>
              <a:t>الثالثة أو الرابعة (في </a:t>
            </a:r>
            <a:r>
              <a:rPr lang="ar-SA" sz="2200" dirty="0" smtClean="0">
                <a:cs typeface="Traditional Arabic" pitchFamily="2" charset="-78"/>
              </a:rPr>
              <a:t>الجدول الدوري</a:t>
            </a:r>
            <a:r>
              <a:rPr lang="ar-SA" sz="2200" dirty="0">
                <a:cs typeface="Traditional Arabic" pitchFamily="2" charset="-78"/>
              </a:rPr>
              <a:t>). </a:t>
            </a:r>
            <a:endParaRPr lang="he-IL" sz="2200" dirty="0">
              <a:cs typeface="Traditional Arabic" pitchFamily="2" charset="-78"/>
            </a:endParaRPr>
          </a:p>
          <a:p>
            <a:r>
              <a:rPr lang="ar-SA" sz="2200" dirty="0">
                <a:solidFill>
                  <a:srgbClr val="FF6600"/>
                </a:solidFill>
                <a:cs typeface="Traditional Arabic" pitchFamily="2" charset="-78"/>
              </a:rPr>
              <a:t>انتبهوا</a:t>
            </a:r>
            <a:r>
              <a:rPr lang="he-IL" sz="2200" dirty="0">
                <a:solidFill>
                  <a:srgbClr val="FF6600"/>
                </a:solidFill>
                <a:cs typeface="Traditional Arabic" pitchFamily="2" charset="-78"/>
              </a:rPr>
              <a:t>! </a:t>
            </a:r>
            <a:r>
              <a:rPr lang="ar-SA" sz="2200" dirty="0" err="1">
                <a:cs typeface="Traditional Arabic" pitchFamily="2" charset="-78"/>
              </a:rPr>
              <a:t>البوريك</a:t>
            </a:r>
            <a:r>
              <a:rPr lang="ar-SA" sz="2200" dirty="0">
                <a:cs typeface="Traditional Arabic" pitchFamily="2" charset="-78"/>
              </a:rPr>
              <a:t> في المركَّب </a:t>
            </a:r>
            <a:r>
              <a:rPr lang="he-IL" sz="2200" dirty="0">
                <a:cs typeface="Traditional Arabic" pitchFamily="2" charset="-78"/>
              </a:rPr>
              <a:t> </a:t>
            </a:r>
            <a:r>
              <a:rPr lang="en-US" dirty="0">
                <a:latin typeface="Times New Roman" pitchFamily="18" charset="0"/>
                <a:cs typeface="Times New Roman" pitchFamily="18" charset="0"/>
              </a:rPr>
              <a:t>BH</a:t>
            </a:r>
            <a:r>
              <a:rPr lang="en-US" baseline="-25000" dirty="0">
                <a:latin typeface="Times New Roman" pitchFamily="18" charset="0"/>
                <a:cs typeface="Times New Roman" pitchFamily="18" charset="0"/>
              </a:rPr>
              <a:t>3</a:t>
            </a:r>
            <a:r>
              <a:rPr lang="he-IL" sz="2200" dirty="0">
                <a:cs typeface="Traditional Arabic" pitchFamily="2" charset="-78"/>
              </a:rPr>
              <a:t> </a:t>
            </a:r>
            <a:r>
              <a:rPr lang="ar-SA" sz="2200" dirty="0">
                <a:cs typeface="Traditional Arabic" pitchFamily="2" charset="-78"/>
              </a:rPr>
              <a:t>لم يُكمِل المستوى.</a:t>
            </a:r>
            <a:endParaRPr lang="he-IL" sz="2200" dirty="0">
              <a:cs typeface="Traditional Arabic" pitchFamily="2" charset="-78"/>
            </a:endParaRPr>
          </a:p>
          <a:p>
            <a:r>
              <a:rPr lang="ar-SA" sz="2200" b="1" dirty="0">
                <a:solidFill>
                  <a:srgbClr val="FF6600"/>
                </a:solidFill>
                <a:cs typeface="Traditional Arabic" pitchFamily="2" charset="-78"/>
              </a:rPr>
              <a:t>أمثلة</a:t>
            </a:r>
            <a:r>
              <a:rPr lang="he-IL" b="1" dirty="0">
                <a:solidFill>
                  <a:srgbClr val="FF6600"/>
                </a:solidFill>
              </a:rPr>
              <a:t>:</a:t>
            </a:r>
            <a:r>
              <a:rPr lang="he-IL" dirty="0"/>
              <a:t> </a:t>
            </a:r>
            <a:r>
              <a:rPr lang="en-US" dirty="0">
                <a:latin typeface="Times New Roman" pitchFamily="18" charset="0"/>
                <a:cs typeface="Times New Roman" pitchFamily="18" charset="0"/>
              </a:rPr>
              <a:t>BH</a:t>
            </a:r>
            <a:r>
              <a:rPr lang="en-US" baseline="-25000" dirty="0">
                <a:latin typeface="Times New Roman" pitchFamily="18" charset="0"/>
                <a:cs typeface="Times New Roman" pitchFamily="18" charset="0"/>
              </a:rPr>
              <a:t>3</a:t>
            </a:r>
            <a:r>
              <a:rPr lang="en-US" dirty="0">
                <a:latin typeface="Times New Roman" pitchFamily="18" charset="0"/>
                <a:cs typeface="Times New Roman" pitchFamily="18" charset="0"/>
              </a:rPr>
              <a:t>    CH</a:t>
            </a:r>
            <a:r>
              <a:rPr lang="en-US" baseline="-25000" dirty="0">
                <a:latin typeface="Times New Roman" pitchFamily="18" charset="0"/>
                <a:cs typeface="Times New Roman" pitchFamily="18" charset="0"/>
              </a:rPr>
              <a:t>3</a:t>
            </a:r>
            <a:r>
              <a:rPr lang="en-US" baseline="30000" dirty="0">
                <a:latin typeface="Times New Roman" pitchFamily="18" charset="0"/>
                <a:cs typeface="Times New Roman" pitchFamily="18" charset="0"/>
              </a:rPr>
              <a:t>+</a:t>
            </a:r>
            <a:r>
              <a:rPr lang="en-US" dirty="0">
                <a:latin typeface="Times New Roman" pitchFamily="18" charset="0"/>
                <a:cs typeface="Times New Roman" pitchFamily="18" charset="0"/>
              </a:rPr>
              <a:t>   HCO  </a:t>
            </a:r>
            <a:endParaRPr lang="he-IL" dirty="0">
              <a:latin typeface="Times New Roman" pitchFamily="18" charset="0"/>
              <a:cs typeface="Times New Roman" pitchFamily="18" charset="0"/>
            </a:endParaRPr>
          </a:p>
        </p:txBody>
      </p:sp>
      <p:grpSp>
        <p:nvGrpSpPr>
          <p:cNvPr id="12294" name="קבוצה 28"/>
          <p:cNvGrpSpPr>
            <a:grpSpLocks/>
          </p:cNvGrpSpPr>
          <p:nvPr/>
        </p:nvGrpSpPr>
        <p:grpSpPr bwMode="auto">
          <a:xfrm>
            <a:off x="4932363" y="4078288"/>
            <a:ext cx="2303462" cy="1441450"/>
            <a:chOff x="4572000" y="3356992"/>
            <a:chExt cx="2304256" cy="1440160"/>
          </a:xfrm>
        </p:grpSpPr>
        <p:sp>
          <p:nvSpPr>
            <p:cNvPr id="28" name="מלבן 27"/>
            <p:cNvSpPr/>
            <p:nvPr/>
          </p:nvSpPr>
          <p:spPr>
            <a:xfrm>
              <a:off x="4572000" y="3356992"/>
              <a:ext cx="2304256" cy="1440160"/>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chemeClr val="tx1"/>
                </a:solidFill>
              </a:endParaRPr>
            </a:p>
          </p:txBody>
        </p:sp>
        <p:grpSp>
          <p:nvGrpSpPr>
            <p:cNvPr id="12303" name="קבוצה 45"/>
            <p:cNvGrpSpPr>
              <a:grpSpLocks/>
            </p:cNvGrpSpPr>
            <p:nvPr/>
          </p:nvGrpSpPr>
          <p:grpSpPr bwMode="auto">
            <a:xfrm>
              <a:off x="4716016" y="3645024"/>
              <a:ext cx="2016224" cy="792088"/>
              <a:chOff x="5004048" y="3717031"/>
              <a:chExt cx="2016224" cy="792088"/>
            </a:xfrm>
          </p:grpSpPr>
          <p:sp>
            <p:nvSpPr>
              <p:cNvPr id="12304" name="TextBox 14"/>
              <p:cNvSpPr txBox="1">
                <a:spLocks noChangeArrowheads="1"/>
              </p:cNvSpPr>
              <p:nvPr/>
            </p:nvSpPr>
            <p:spPr bwMode="auto">
              <a:xfrm>
                <a:off x="5292080" y="3789039"/>
                <a:ext cx="288032" cy="584775"/>
              </a:xfrm>
              <a:prstGeom prst="rect">
                <a:avLst/>
              </a:prstGeom>
              <a:noFill/>
              <a:ln w="9525">
                <a:noFill/>
                <a:miter lim="800000"/>
                <a:headEnd/>
                <a:tailEnd/>
              </a:ln>
            </p:spPr>
            <p:txBody>
              <a:bodyPr>
                <a:spAutoFit/>
              </a:bodyPr>
              <a:lstStyle/>
              <a:p>
                <a:pPr algn="l" rtl="0"/>
                <a:r>
                  <a:rPr lang="en-US" sz="3200" b="1"/>
                  <a:t>C</a:t>
                </a:r>
                <a:endParaRPr lang="he-IL" sz="3200" b="1"/>
              </a:p>
            </p:txBody>
          </p:sp>
          <p:cxnSp>
            <p:nvCxnSpPr>
              <p:cNvPr id="16" name="מחבר ישר 15"/>
              <p:cNvCxnSpPr/>
              <p:nvPr/>
            </p:nvCxnSpPr>
            <p:spPr>
              <a:xfrm>
                <a:off x="5004544" y="3717665"/>
                <a:ext cx="215974" cy="144333"/>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7" name="מחבר ישר 16"/>
              <p:cNvCxnSpPr/>
              <p:nvPr/>
            </p:nvCxnSpPr>
            <p:spPr>
              <a:xfrm rot="5400000" flipH="1" flipV="1">
                <a:off x="5477910" y="4406023"/>
                <a:ext cx="206190" cy="0"/>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8" name="מחבר ישר 17"/>
              <p:cNvCxnSpPr/>
              <p:nvPr/>
            </p:nvCxnSpPr>
            <p:spPr>
              <a:xfrm flipV="1">
                <a:off x="5668348" y="3717665"/>
                <a:ext cx="200094" cy="160193"/>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9" name="מחבר ישר 18"/>
              <p:cNvCxnSpPr/>
              <p:nvPr/>
            </p:nvCxnSpPr>
            <p:spPr>
              <a:xfrm rot="5400000" flipH="1" flipV="1">
                <a:off x="5400102" y="4401265"/>
                <a:ext cx="215707" cy="0"/>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nvGrpSpPr>
              <p:cNvPr id="12309" name="קבוצה 40"/>
              <p:cNvGrpSpPr>
                <a:grpSpLocks/>
              </p:cNvGrpSpPr>
              <p:nvPr/>
            </p:nvGrpSpPr>
            <p:grpSpPr bwMode="auto">
              <a:xfrm>
                <a:off x="6156176" y="3717031"/>
                <a:ext cx="864096" cy="584775"/>
                <a:chOff x="5995392" y="2492896"/>
                <a:chExt cx="864096" cy="584775"/>
              </a:xfrm>
            </p:grpSpPr>
            <p:sp>
              <p:nvSpPr>
                <p:cNvPr id="12311" name="TextBox 41"/>
                <p:cNvSpPr txBox="1">
                  <a:spLocks noChangeArrowheads="1"/>
                </p:cNvSpPr>
                <p:nvPr/>
              </p:nvSpPr>
              <p:spPr bwMode="auto">
                <a:xfrm>
                  <a:off x="6211416" y="2492896"/>
                  <a:ext cx="304800" cy="584775"/>
                </a:xfrm>
                <a:prstGeom prst="rect">
                  <a:avLst/>
                </a:prstGeom>
                <a:noFill/>
                <a:ln w="9525">
                  <a:noFill/>
                  <a:miter lim="800000"/>
                  <a:headEnd/>
                  <a:tailEnd/>
                </a:ln>
              </p:spPr>
              <p:txBody>
                <a:bodyPr>
                  <a:spAutoFit/>
                </a:bodyPr>
                <a:lstStyle/>
                <a:p>
                  <a:pPr algn="l" rtl="0"/>
                  <a:r>
                    <a:rPr lang="en-US" sz="3200" b="1"/>
                    <a:t>B</a:t>
                  </a:r>
                  <a:endParaRPr lang="he-IL" sz="3200" b="1"/>
                </a:p>
              </p:txBody>
            </p:sp>
            <p:cxnSp>
              <p:nvCxnSpPr>
                <p:cNvPr id="43" name="מחבר ישר 42"/>
                <p:cNvCxnSpPr/>
                <p:nvPr/>
              </p:nvCxnSpPr>
              <p:spPr>
                <a:xfrm>
                  <a:off x="5995095" y="2493530"/>
                  <a:ext cx="233443" cy="144333"/>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5" name="מחבר ישר 44"/>
                <p:cNvCxnSpPr/>
                <p:nvPr/>
              </p:nvCxnSpPr>
              <p:spPr>
                <a:xfrm flipV="1">
                  <a:off x="6587436" y="2493530"/>
                  <a:ext cx="271557" cy="144333"/>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cxnSp>
            <p:nvCxnSpPr>
              <p:cNvPr id="32" name="מחבר ישר 31"/>
              <p:cNvCxnSpPr/>
              <p:nvPr/>
            </p:nvCxnSpPr>
            <p:spPr>
              <a:xfrm rot="5400000" flipH="1" flipV="1">
                <a:off x="6479975" y="4329892"/>
                <a:ext cx="215707" cy="0"/>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grpSp>
      <p:sp>
        <p:nvSpPr>
          <p:cNvPr id="30" name="מלבן 29"/>
          <p:cNvSpPr/>
          <p:nvPr/>
        </p:nvSpPr>
        <p:spPr>
          <a:xfrm>
            <a:off x="1979613" y="5949950"/>
            <a:ext cx="1943100" cy="4318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rtl="0"/>
            <a:r>
              <a:rPr lang="ar-SA" sz="2200">
                <a:solidFill>
                  <a:schemeClr val="tx1"/>
                </a:solidFill>
                <a:cs typeface="Traditional Arabic" pitchFamily="2" charset="-78"/>
              </a:rPr>
              <a:t>بوريك ثلاثي الهيدروجين</a:t>
            </a:r>
            <a:endParaRPr lang="he-IL" sz="2200">
              <a:solidFill>
                <a:schemeClr val="tx1"/>
              </a:solidFill>
              <a:cs typeface="Traditional Arabic" pitchFamily="2" charset="-78"/>
            </a:endParaRPr>
          </a:p>
        </p:txBody>
      </p:sp>
      <p:grpSp>
        <p:nvGrpSpPr>
          <p:cNvPr id="12296" name="קבוצה 33"/>
          <p:cNvGrpSpPr>
            <a:grpSpLocks/>
          </p:cNvGrpSpPr>
          <p:nvPr/>
        </p:nvGrpSpPr>
        <p:grpSpPr bwMode="auto">
          <a:xfrm>
            <a:off x="1763713" y="3500438"/>
            <a:ext cx="2411412" cy="2408237"/>
            <a:chOff x="1763688" y="3501008"/>
            <a:chExt cx="2411313" cy="2408429"/>
          </a:xfrm>
        </p:grpSpPr>
        <p:pic>
          <p:nvPicPr>
            <p:cNvPr id="12297" name="Picture 28"/>
            <p:cNvPicPr>
              <a:picLocks noChangeAspect="1" noChangeArrowheads="1"/>
            </p:cNvPicPr>
            <p:nvPr/>
          </p:nvPicPr>
          <p:blipFill>
            <a:blip r:embed="rId4" cstate="print"/>
            <a:srcRect/>
            <a:stretch>
              <a:fillRect/>
            </a:stretch>
          </p:blipFill>
          <p:spPr bwMode="auto">
            <a:xfrm>
              <a:off x="1763688" y="3501008"/>
              <a:ext cx="2411313" cy="2408429"/>
            </a:xfrm>
            <a:prstGeom prst="rect">
              <a:avLst/>
            </a:prstGeom>
            <a:noFill/>
            <a:ln w="9525">
              <a:noFill/>
              <a:miter lim="800000"/>
              <a:headEnd/>
              <a:tailEnd/>
            </a:ln>
          </p:spPr>
        </p:pic>
        <p:sp>
          <p:nvSpPr>
            <p:cNvPr id="12298" name="TextBox 8"/>
            <p:cNvSpPr txBox="1">
              <a:spLocks noChangeArrowheads="1"/>
            </p:cNvSpPr>
            <p:nvPr/>
          </p:nvSpPr>
          <p:spPr bwMode="auto">
            <a:xfrm>
              <a:off x="2686593" y="4204288"/>
              <a:ext cx="372425" cy="730979"/>
            </a:xfrm>
            <a:prstGeom prst="rect">
              <a:avLst/>
            </a:prstGeom>
            <a:noFill/>
            <a:ln w="9525">
              <a:noFill/>
              <a:miter lim="800000"/>
              <a:headEnd/>
              <a:tailEnd/>
            </a:ln>
          </p:spPr>
          <p:txBody>
            <a:bodyPr>
              <a:spAutoFit/>
            </a:bodyPr>
            <a:lstStyle/>
            <a:p>
              <a:pPr algn="l" rtl="0"/>
              <a:r>
                <a:rPr lang="en-US" sz="3200" b="1"/>
                <a:t>B</a:t>
              </a:r>
              <a:endParaRPr lang="he-IL" sz="3200" b="1"/>
            </a:p>
          </p:txBody>
        </p:sp>
        <p:cxnSp>
          <p:nvCxnSpPr>
            <p:cNvPr id="10" name="מחבר ישר 9"/>
            <p:cNvCxnSpPr/>
            <p:nvPr/>
          </p:nvCxnSpPr>
          <p:spPr bwMode="auto">
            <a:xfrm>
              <a:off x="2195470" y="4221790"/>
              <a:ext cx="576238" cy="282598"/>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1" name="מחבר ישר 10"/>
            <p:cNvCxnSpPr/>
            <p:nvPr/>
          </p:nvCxnSpPr>
          <p:spPr bwMode="auto">
            <a:xfrm rot="16200000" flipV="1">
              <a:off x="2730405" y="4972739"/>
              <a:ext cx="509628" cy="4762"/>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3" name="מחבר ישר 12"/>
            <p:cNvCxnSpPr/>
            <p:nvPr/>
          </p:nvCxnSpPr>
          <p:spPr bwMode="auto">
            <a:xfrm flipV="1">
              <a:off x="3135232" y="4148760"/>
              <a:ext cx="500041" cy="319112"/>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26" name="TextBox 25"/>
          <p:cNvSpPr txBox="1"/>
          <p:nvPr/>
        </p:nvSpPr>
        <p:spPr>
          <a:xfrm>
            <a:off x="357188" y="571500"/>
            <a:ext cx="8215312" cy="1285875"/>
          </a:xfrm>
          <a:prstGeom prst="rect">
            <a:avLst/>
          </a:prstGeom>
          <a:noFill/>
          <a:ln w="22225">
            <a:noFill/>
          </a:ln>
          <a:effectLst>
            <a:outerShdw sx="101000" sy="101000" algn="ctr" rotWithShape="0">
              <a:schemeClr val="bg1">
                <a:lumMod val="75000"/>
              </a:schemeClr>
            </a:outerShdw>
          </a:effectLst>
        </p:spPr>
        <p:txBody>
          <a:bodyPr/>
          <a:lstStyle/>
          <a:p>
            <a:pPr>
              <a:defRPr/>
            </a:pPr>
            <a:r>
              <a:rPr lang="he-IL" dirty="0"/>
              <a:t> </a:t>
            </a:r>
          </a:p>
        </p:txBody>
      </p:sp>
      <p:sp>
        <p:nvSpPr>
          <p:cNvPr id="5" name="TextBox 4"/>
          <p:cNvSpPr txBox="1"/>
          <p:nvPr/>
        </p:nvSpPr>
        <p:spPr>
          <a:xfrm>
            <a:off x="357188" y="142875"/>
            <a:ext cx="8143875" cy="427038"/>
          </a:xfrm>
          <a:prstGeom prst="rect">
            <a:avLst/>
          </a:prstGeom>
          <a:noFill/>
          <a:ln w="19050">
            <a:noFill/>
          </a:ln>
          <a:effectLst>
            <a:outerShdw sx="102000" sy="102000" algn="tl" rotWithShape="0">
              <a:schemeClr val="bg1">
                <a:lumMod val="65000"/>
                <a:alpha val="0"/>
              </a:schemeClr>
            </a:outerShdw>
          </a:effectLst>
        </p:spPr>
        <p:txBody>
          <a:bodyPr>
            <a:spAutoFit/>
          </a:bodyPr>
          <a:lstStyle/>
          <a:p>
            <a:r>
              <a:rPr lang="ar-SA" sz="2200" b="1">
                <a:solidFill>
                  <a:srgbClr val="FF6600"/>
                </a:solidFill>
                <a:cs typeface="Traditional Arabic" pitchFamily="2" charset="-78"/>
              </a:rPr>
              <a:t>المبنى الفراغي- الخطّي</a:t>
            </a:r>
            <a:endParaRPr lang="he-IL" sz="2200" b="1">
              <a:solidFill>
                <a:srgbClr val="FF6600"/>
              </a:solidFill>
              <a:cs typeface="Traditional Arabic" pitchFamily="2" charset="-78"/>
            </a:endParaRPr>
          </a:p>
        </p:txBody>
      </p:sp>
      <p:sp>
        <p:nvSpPr>
          <p:cNvPr id="10245" name="Slide Number Placeholder 7"/>
          <p:cNvSpPr>
            <a:spLocks noGrp="1"/>
          </p:cNvSpPr>
          <p:nvPr>
            <p:ph type="sldNum" sz="quarter" idx="10"/>
          </p:nvPr>
        </p:nvSpPr>
        <p:spPr bwMode="auto">
          <a:xfrm>
            <a:off x="457200" y="6564313"/>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A8C7B3D1-CE3F-4786-A731-754E6EACEA8B}" type="slidenum">
              <a:rPr lang="he-IL"/>
              <a:pPr>
                <a:defRPr/>
              </a:pPr>
              <a:t>7</a:t>
            </a:fld>
            <a:endParaRPr lang="he-IL"/>
          </a:p>
        </p:txBody>
      </p:sp>
      <p:sp>
        <p:nvSpPr>
          <p:cNvPr id="13317" name="TextBox 21"/>
          <p:cNvSpPr txBox="1">
            <a:spLocks noChangeArrowheads="1"/>
          </p:cNvSpPr>
          <p:nvPr/>
        </p:nvSpPr>
        <p:spPr bwMode="auto">
          <a:xfrm>
            <a:off x="179388" y="765175"/>
            <a:ext cx="8208962" cy="1655763"/>
          </a:xfrm>
          <a:prstGeom prst="rect">
            <a:avLst/>
          </a:prstGeom>
          <a:noFill/>
          <a:ln w="12700">
            <a:noFill/>
            <a:miter lim="800000"/>
            <a:headEnd/>
            <a:tailEnd/>
          </a:ln>
        </p:spPr>
        <p:txBody>
          <a:bodyPr/>
          <a:lstStyle/>
          <a:p>
            <a:r>
              <a:rPr lang="ar-SA" sz="2200" b="1" dirty="0">
                <a:solidFill>
                  <a:srgbClr val="FF6600"/>
                </a:solidFill>
                <a:cs typeface="Traditional Arabic" pitchFamily="2" charset="-78"/>
              </a:rPr>
              <a:t>المبنى الخطّي</a:t>
            </a:r>
            <a:r>
              <a:rPr lang="he-IL" sz="2200" dirty="0">
                <a:cs typeface="Traditional Arabic" pitchFamily="2" charset="-78"/>
              </a:rPr>
              <a:t> </a:t>
            </a:r>
            <a:r>
              <a:rPr lang="ar-SA" sz="2200" dirty="0">
                <a:cs typeface="Traditional Arabic" pitchFamily="2" charset="-78"/>
              </a:rPr>
              <a:t>ينتج عندما يكون حول الذرّة المركزية</a:t>
            </a:r>
            <a:r>
              <a:rPr lang="he-IL" sz="2200" dirty="0">
                <a:cs typeface="Traditional Arabic" pitchFamily="2" charset="-78"/>
              </a:rPr>
              <a:t> </a:t>
            </a:r>
            <a:r>
              <a:rPr lang="ar-SA" sz="2200" dirty="0">
                <a:cs typeface="Traditional Arabic" pitchFamily="2" charset="-78"/>
              </a:rPr>
              <a:t>رباطان فقط، بدون إلكترونات غير رابطة. تنتظم </a:t>
            </a:r>
            <a:r>
              <a:rPr lang="ar-SA" sz="2200" dirty="0" err="1">
                <a:cs typeface="Traditional Arabic" pitchFamily="2" charset="-78"/>
              </a:rPr>
              <a:t>الذرّات</a:t>
            </a:r>
            <a:r>
              <a:rPr lang="ar-SA" sz="2200" dirty="0">
                <a:cs typeface="Traditional Arabic" pitchFamily="2" charset="-78"/>
              </a:rPr>
              <a:t> في مبنى خطّي مستقيم. يمكن أن تكون الأربطة أحادية أو مزدوجة أو حتّى ثلاثية.</a:t>
            </a:r>
            <a:endParaRPr lang="he-IL" sz="2200" dirty="0">
              <a:cs typeface="Traditional Arabic" pitchFamily="2" charset="-78"/>
            </a:endParaRPr>
          </a:p>
          <a:p>
            <a:r>
              <a:rPr lang="ar-SA" sz="2200" dirty="0">
                <a:cs typeface="Traditional Arabic" pitchFamily="2" charset="-78"/>
              </a:rPr>
              <a:t>المبنى أحادي الأبعاد، خطّي. يتكوّن عندما تكون الذرّة المركزية من </a:t>
            </a:r>
            <a:r>
              <a:rPr lang="ar-SA" sz="2200" dirty="0" smtClean="0">
                <a:cs typeface="Traditional Arabic" pitchFamily="2" charset="-78"/>
              </a:rPr>
              <a:t>المجموعة </a:t>
            </a:r>
            <a:r>
              <a:rPr lang="ar-SA" sz="2200" dirty="0" smtClean="0">
                <a:solidFill>
                  <a:srgbClr val="006600"/>
                </a:solidFill>
                <a:cs typeface="Traditional Arabic" pitchFamily="2" charset="-78"/>
              </a:rPr>
              <a:t>العمودية </a:t>
            </a:r>
            <a:r>
              <a:rPr lang="ar-SA" sz="2200" dirty="0">
                <a:cs typeface="Traditional Arabic" pitchFamily="2" charset="-78"/>
              </a:rPr>
              <a:t>الثانية وكذلك من </a:t>
            </a:r>
            <a:r>
              <a:rPr lang="ar-SA" sz="2200" dirty="0" smtClean="0">
                <a:cs typeface="Traditional Arabic" pitchFamily="2" charset="-78"/>
              </a:rPr>
              <a:t>المجموعة </a:t>
            </a:r>
            <a:r>
              <a:rPr lang="ar-SA" sz="2200" dirty="0" smtClean="0">
                <a:solidFill>
                  <a:srgbClr val="006600"/>
                </a:solidFill>
                <a:cs typeface="Traditional Arabic" pitchFamily="2" charset="-78"/>
              </a:rPr>
              <a:t>العمودية</a:t>
            </a:r>
            <a:r>
              <a:rPr lang="ar-SA" sz="2200" dirty="0" smtClean="0">
                <a:cs typeface="Traditional Arabic" pitchFamily="2" charset="-78"/>
              </a:rPr>
              <a:t> </a:t>
            </a:r>
            <a:r>
              <a:rPr lang="ar-SA" sz="2200" dirty="0">
                <a:cs typeface="Traditional Arabic" pitchFamily="2" charset="-78"/>
              </a:rPr>
              <a:t>الثالثة أو الرابعة (في </a:t>
            </a:r>
            <a:r>
              <a:rPr lang="ar-SA" sz="2200" dirty="0" smtClean="0">
                <a:cs typeface="Traditional Arabic" pitchFamily="2" charset="-78"/>
              </a:rPr>
              <a:t>الجدول الدوري</a:t>
            </a:r>
            <a:r>
              <a:rPr lang="ar-SA" sz="2200" dirty="0">
                <a:cs typeface="Traditional Arabic" pitchFamily="2" charset="-78"/>
              </a:rPr>
              <a:t>). </a:t>
            </a:r>
            <a:endParaRPr lang="he-IL" sz="2200" b="1" dirty="0">
              <a:solidFill>
                <a:srgbClr val="FF6600"/>
              </a:solidFill>
              <a:cs typeface="Traditional Arabic" pitchFamily="2" charset="-78"/>
            </a:endParaRPr>
          </a:p>
          <a:p>
            <a:r>
              <a:rPr lang="ar-SA" sz="2200" b="1" dirty="0">
                <a:solidFill>
                  <a:srgbClr val="FF6600"/>
                </a:solidFill>
                <a:cs typeface="Traditional Arabic" pitchFamily="2" charset="-78"/>
              </a:rPr>
              <a:t>أمثلة</a:t>
            </a:r>
            <a:r>
              <a:rPr lang="he-IL" b="1" dirty="0">
                <a:solidFill>
                  <a:srgbClr val="FF6600"/>
                </a:solidFill>
              </a:rPr>
              <a:t>:</a:t>
            </a:r>
            <a:r>
              <a:rPr lang="he-IL" dirty="0"/>
              <a:t> </a:t>
            </a:r>
            <a:r>
              <a:rPr lang="en-US" dirty="0">
                <a:latin typeface="Times New Roman" pitchFamily="18" charset="0"/>
                <a:cs typeface="Times New Roman" pitchFamily="18" charset="0"/>
              </a:rPr>
              <a:t>CO</a:t>
            </a:r>
            <a:r>
              <a:rPr lang="en-US" baseline="-25000" dirty="0">
                <a:latin typeface="Times New Roman" pitchFamily="18" charset="0"/>
                <a:cs typeface="Times New Roman" pitchFamily="18" charset="0"/>
              </a:rPr>
              <a:t>2 </a:t>
            </a:r>
            <a:r>
              <a:rPr lang="en-US" dirty="0">
                <a:latin typeface="Times New Roman" pitchFamily="18" charset="0"/>
                <a:cs typeface="Times New Roman" pitchFamily="18" charset="0"/>
              </a:rPr>
              <a:t>   BeH</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  H</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C</a:t>
            </a:r>
            <a:r>
              <a:rPr lang="en-US" baseline="-25000" dirty="0">
                <a:latin typeface="Times New Roman" pitchFamily="18" charset="0"/>
                <a:cs typeface="Times New Roman" pitchFamily="18" charset="0"/>
              </a:rPr>
              <a:t>2</a:t>
            </a:r>
            <a:r>
              <a:rPr lang="en-US" dirty="0"/>
              <a:t> </a:t>
            </a:r>
            <a:endParaRPr lang="he-IL" dirty="0"/>
          </a:p>
        </p:txBody>
      </p:sp>
      <p:grpSp>
        <p:nvGrpSpPr>
          <p:cNvPr id="13318" name="קבוצה 40"/>
          <p:cNvGrpSpPr>
            <a:grpSpLocks/>
          </p:cNvGrpSpPr>
          <p:nvPr/>
        </p:nvGrpSpPr>
        <p:grpSpPr bwMode="auto">
          <a:xfrm>
            <a:off x="5003800" y="3357563"/>
            <a:ext cx="1944688" cy="2374900"/>
            <a:chOff x="5004048" y="2996952"/>
            <a:chExt cx="1944216" cy="2376264"/>
          </a:xfrm>
        </p:grpSpPr>
        <p:sp>
          <p:nvSpPr>
            <p:cNvPr id="39" name="מלבן 38"/>
            <p:cNvSpPr/>
            <p:nvPr/>
          </p:nvSpPr>
          <p:spPr>
            <a:xfrm>
              <a:off x="5004048" y="2996952"/>
              <a:ext cx="1944216" cy="2376264"/>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chemeClr val="tx1"/>
                </a:solidFill>
              </a:endParaRPr>
            </a:p>
          </p:txBody>
        </p:sp>
        <p:grpSp>
          <p:nvGrpSpPr>
            <p:cNvPr id="13333" name="קבוצה 85"/>
            <p:cNvGrpSpPr>
              <a:grpSpLocks/>
            </p:cNvGrpSpPr>
            <p:nvPr/>
          </p:nvGrpSpPr>
          <p:grpSpPr bwMode="auto">
            <a:xfrm>
              <a:off x="5220072" y="3284984"/>
              <a:ext cx="1440160" cy="1808912"/>
              <a:chOff x="5220072" y="3284984"/>
              <a:chExt cx="1440160" cy="1808912"/>
            </a:xfrm>
          </p:grpSpPr>
          <p:sp>
            <p:nvSpPr>
              <p:cNvPr id="13334" name="TextBox 41"/>
              <p:cNvSpPr txBox="1">
                <a:spLocks noChangeArrowheads="1"/>
              </p:cNvSpPr>
              <p:nvPr/>
            </p:nvSpPr>
            <p:spPr bwMode="auto">
              <a:xfrm>
                <a:off x="5580112" y="3284984"/>
                <a:ext cx="720080" cy="584775"/>
              </a:xfrm>
              <a:prstGeom prst="rect">
                <a:avLst/>
              </a:prstGeom>
              <a:noFill/>
              <a:ln w="9525">
                <a:noFill/>
                <a:miter lim="800000"/>
                <a:headEnd/>
                <a:tailEnd/>
              </a:ln>
            </p:spPr>
            <p:txBody>
              <a:bodyPr>
                <a:spAutoFit/>
              </a:bodyPr>
              <a:lstStyle/>
              <a:p>
                <a:pPr algn="l" rtl="0"/>
                <a:r>
                  <a:rPr lang="en-US" sz="3200" b="1"/>
                  <a:t>Be</a:t>
                </a:r>
                <a:endParaRPr lang="he-IL" sz="3200" b="1"/>
              </a:p>
            </p:txBody>
          </p:sp>
          <p:cxnSp>
            <p:nvCxnSpPr>
              <p:cNvPr id="43" name="מחבר ישר 42"/>
              <p:cNvCxnSpPr/>
              <p:nvPr/>
            </p:nvCxnSpPr>
            <p:spPr>
              <a:xfrm>
                <a:off x="5219896" y="3571957"/>
                <a:ext cx="377733" cy="0"/>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4" name="מחבר ישר 43"/>
              <p:cNvCxnSpPr/>
              <p:nvPr/>
            </p:nvCxnSpPr>
            <p:spPr>
              <a:xfrm rot="10800000">
                <a:off x="6300721" y="3571957"/>
                <a:ext cx="360274" cy="0"/>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nvGrpSpPr>
              <p:cNvPr id="13337" name="קבוצה 70"/>
              <p:cNvGrpSpPr>
                <a:grpSpLocks/>
              </p:cNvGrpSpPr>
              <p:nvPr/>
            </p:nvGrpSpPr>
            <p:grpSpPr bwMode="auto">
              <a:xfrm>
                <a:off x="5364086" y="3933056"/>
                <a:ext cx="1224138" cy="584775"/>
                <a:chOff x="5364086" y="3933056"/>
                <a:chExt cx="1224138" cy="584775"/>
              </a:xfrm>
            </p:grpSpPr>
            <p:sp>
              <p:nvSpPr>
                <p:cNvPr id="13343" name="TextBox 14"/>
                <p:cNvSpPr txBox="1">
                  <a:spLocks noChangeArrowheads="1"/>
                </p:cNvSpPr>
                <p:nvPr/>
              </p:nvSpPr>
              <p:spPr bwMode="auto">
                <a:xfrm>
                  <a:off x="5724128" y="3933056"/>
                  <a:ext cx="288032" cy="584775"/>
                </a:xfrm>
                <a:prstGeom prst="rect">
                  <a:avLst/>
                </a:prstGeom>
                <a:noFill/>
                <a:ln w="9525">
                  <a:noFill/>
                  <a:miter lim="800000"/>
                  <a:headEnd/>
                  <a:tailEnd/>
                </a:ln>
              </p:spPr>
              <p:txBody>
                <a:bodyPr>
                  <a:spAutoFit/>
                </a:bodyPr>
                <a:lstStyle/>
                <a:p>
                  <a:pPr algn="l" rtl="0"/>
                  <a:r>
                    <a:rPr lang="en-US" sz="3200" b="1"/>
                    <a:t>C</a:t>
                  </a:r>
                  <a:endParaRPr lang="he-IL" sz="3200" b="1"/>
                </a:p>
              </p:txBody>
            </p:sp>
            <p:cxnSp>
              <p:nvCxnSpPr>
                <p:cNvPr id="17" name="מחבר ישר 16"/>
                <p:cNvCxnSpPr/>
                <p:nvPr/>
              </p:nvCxnSpPr>
              <p:spPr>
                <a:xfrm rot="10800000">
                  <a:off x="6256282" y="4220029"/>
                  <a:ext cx="360274" cy="0"/>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9" name="מחבר ישר 18"/>
                <p:cNvCxnSpPr/>
                <p:nvPr/>
              </p:nvCxnSpPr>
              <p:spPr>
                <a:xfrm rot="10800000" flipV="1">
                  <a:off x="6256282" y="4148550"/>
                  <a:ext cx="360274" cy="0"/>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52" name="מחבר ישר 51"/>
                <p:cNvCxnSpPr/>
                <p:nvPr/>
              </p:nvCxnSpPr>
              <p:spPr>
                <a:xfrm rot="10800000">
                  <a:off x="5364324" y="4220029"/>
                  <a:ext cx="360274" cy="0"/>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53" name="מחבר ישר 52"/>
                <p:cNvCxnSpPr/>
                <p:nvPr/>
              </p:nvCxnSpPr>
              <p:spPr>
                <a:xfrm rot="10800000" flipV="1">
                  <a:off x="5364324" y="4148550"/>
                  <a:ext cx="360274" cy="0"/>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sp>
            <p:nvSpPr>
              <p:cNvPr id="13338" name="TextBox 53"/>
              <p:cNvSpPr txBox="1">
                <a:spLocks noChangeArrowheads="1"/>
              </p:cNvSpPr>
              <p:nvPr/>
            </p:nvSpPr>
            <p:spPr bwMode="auto">
              <a:xfrm>
                <a:off x="5724128" y="4509121"/>
                <a:ext cx="288032" cy="584775"/>
              </a:xfrm>
              <a:prstGeom prst="rect">
                <a:avLst/>
              </a:prstGeom>
              <a:noFill/>
              <a:ln w="9525">
                <a:noFill/>
                <a:miter lim="800000"/>
                <a:headEnd/>
                <a:tailEnd/>
              </a:ln>
            </p:spPr>
            <p:txBody>
              <a:bodyPr>
                <a:spAutoFit/>
              </a:bodyPr>
              <a:lstStyle/>
              <a:p>
                <a:pPr algn="l" rtl="0"/>
                <a:r>
                  <a:rPr lang="en-US" sz="3200" b="1"/>
                  <a:t>C</a:t>
                </a:r>
                <a:endParaRPr lang="he-IL" sz="3200" b="1"/>
              </a:p>
            </p:txBody>
          </p:sp>
          <p:cxnSp>
            <p:nvCxnSpPr>
              <p:cNvPr id="55" name="מחבר ישר 54"/>
              <p:cNvCxnSpPr/>
              <p:nvPr/>
            </p:nvCxnSpPr>
            <p:spPr>
              <a:xfrm rot="10800000">
                <a:off x="5364324" y="4868100"/>
                <a:ext cx="360274" cy="0"/>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56" name="מחבר ישר 55"/>
              <p:cNvCxnSpPr/>
              <p:nvPr/>
            </p:nvCxnSpPr>
            <p:spPr>
              <a:xfrm rot="10800000" flipV="1">
                <a:off x="6229301" y="4796621"/>
                <a:ext cx="360275" cy="0"/>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57" name="מחבר ישר 56"/>
              <p:cNvCxnSpPr/>
              <p:nvPr/>
            </p:nvCxnSpPr>
            <p:spPr>
              <a:xfrm rot="10800000">
                <a:off x="5364324" y="4796621"/>
                <a:ext cx="360274" cy="0"/>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58" name="מחבר ישר 57"/>
              <p:cNvCxnSpPr/>
              <p:nvPr/>
            </p:nvCxnSpPr>
            <p:spPr>
              <a:xfrm rot="10800000" flipV="1">
                <a:off x="5364324" y="4725143"/>
                <a:ext cx="360274" cy="0"/>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grpSp>
      <p:sp>
        <p:nvSpPr>
          <p:cNvPr id="45" name="מלבן 44"/>
          <p:cNvSpPr/>
          <p:nvPr/>
        </p:nvSpPr>
        <p:spPr>
          <a:xfrm>
            <a:off x="2268538" y="5949950"/>
            <a:ext cx="1727200" cy="358775"/>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rtl="0"/>
            <a:r>
              <a:rPr lang="ar-SA" sz="2200">
                <a:solidFill>
                  <a:schemeClr val="tx1"/>
                </a:solidFill>
                <a:cs typeface="Traditional Arabic" pitchFamily="2" charset="-78"/>
              </a:rPr>
              <a:t>ثاني أكسيد الكربون</a:t>
            </a:r>
            <a:endParaRPr lang="he-IL" sz="2200">
              <a:solidFill>
                <a:schemeClr val="tx1"/>
              </a:solidFill>
              <a:cs typeface="Traditional Arabic" pitchFamily="2" charset="-78"/>
            </a:endParaRPr>
          </a:p>
        </p:txBody>
      </p:sp>
      <p:pic>
        <p:nvPicPr>
          <p:cNvPr id="13320" name="Picture 47"/>
          <p:cNvPicPr>
            <a:picLocks noChangeAspect="1" noChangeArrowheads="1"/>
          </p:cNvPicPr>
          <p:nvPr/>
        </p:nvPicPr>
        <p:blipFill>
          <a:blip r:embed="rId4" cstate="print"/>
          <a:srcRect/>
          <a:stretch>
            <a:fillRect/>
          </a:stretch>
        </p:blipFill>
        <p:spPr bwMode="auto">
          <a:xfrm>
            <a:off x="1692275" y="2492375"/>
            <a:ext cx="2770188" cy="1993900"/>
          </a:xfrm>
          <a:prstGeom prst="rect">
            <a:avLst/>
          </a:prstGeom>
          <a:noFill/>
          <a:ln w="9525">
            <a:noFill/>
            <a:miter lim="800000"/>
            <a:headEnd/>
            <a:tailEnd/>
          </a:ln>
        </p:spPr>
      </p:pic>
      <p:grpSp>
        <p:nvGrpSpPr>
          <p:cNvPr id="13321" name="קבוצה 7"/>
          <p:cNvGrpSpPr>
            <a:grpSpLocks/>
          </p:cNvGrpSpPr>
          <p:nvPr/>
        </p:nvGrpSpPr>
        <p:grpSpPr bwMode="auto">
          <a:xfrm>
            <a:off x="2411413" y="3213100"/>
            <a:ext cx="1512887" cy="584200"/>
            <a:chOff x="6221499" y="2599398"/>
            <a:chExt cx="1180894" cy="467820"/>
          </a:xfrm>
        </p:grpSpPr>
        <p:sp>
          <p:nvSpPr>
            <p:cNvPr id="13329" name="TextBox 8"/>
            <p:cNvSpPr txBox="1">
              <a:spLocks noChangeArrowheads="1"/>
            </p:cNvSpPr>
            <p:nvPr/>
          </p:nvSpPr>
          <p:spPr bwMode="auto">
            <a:xfrm>
              <a:off x="6558893" y="2599398"/>
              <a:ext cx="599377" cy="467820"/>
            </a:xfrm>
            <a:prstGeom prst="rect">
              <a:avLst/>
            </a:prstGeom>
            <a:noFill/>
            <a:ln w="9525">
              <a:noFill/>
              <a:miter lim="800000"/>
              <a:headEnd/>
              <a:tailEnd/>
            </a:ln>
          </p:spPr>
          <p:txBody>
            <a:bodyPr>
              <a:spAutoFit/>
            </a:bodyPr>
            <a:lstStyle/>
            <a:p>
              <a:pPr algn="l" rtl="0"/>
              <a:r>
                <a:rPr lang="en-US" sz="3200" b="1"/>
                <a:t>Be</a:t>
              </a:r>
              <a:endParaRPr lang="he-IL" sz="3200" b="1"/>
            </a:p>
          </p:txBody>
        </p:sp>
        <p:cxnSp>
          <p:nvCxnSpPr>
            <p:cNvPr id="10" name="מחבר ישר 9"/>
            <p:cNvCxnSpPr/>
            <p:nvPr/>
          </p:nvCxnSpPr>
          <p:spPr>
            <a:xfrm>
              <a:off x="6221499" y="2829495"/>
              <a:ext cx="297392" cy="8898"/>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8" name="מחבר ישר 67"/>
            <p:cNvCxnSpPr/>
            <p:nvPr/>
          </p:nvCxnSpPr>
          <p:spPr>
            <a:xfrm flipV="1">
              <a:off x="7049240" y="2829495"/>
              <a:ext cx="353153" cy="8898"/>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pic>
        <p:nvPicPr>
          <p:cNvPr id="10251" name="Picture 48"/>
          <p:cNvPicPr>
            <a:picLocks noChangeAspect="1" noChangeArrowheads="1"/>
          </p:cNvPicPr>
          <p:nvPr/>
        </p:nvPicPr>
        <p:blipFill>
          <a:blip r:embed="rId5" cstate="print"/>
          <a:srcRect/>
          <a:stretch>
            <a:fillRect/>
          </a:stretch>
        </p:blipFill>
        <p:spPr bwMode="auto">
          <a:xfrm>
            <a:off x="1763713" y="4149725"/>
            <a:ext cx="2736850" cy="1998663"/>
          </a:xfrm>
          <a:prstGeom prst="rect">
            <a:avLst/>
          </a:prstGeom>
          <a:ln>
            <a:noFill/>
          </a:ln>
          <a:effectLst>
            <a:softEdge rad="112500"/>
          </a:effectLst>
        </p:spPr>
      </p:pic>
      <p:grpSp>
        <p:nvGrpSpPr>
          <p:cNvPr id="13323" name="קבוצה 77"/>
          <p:cNvGrpSpPr>
            <a:grpSpLocks/>
          </p:cNvGrpSpPr>
          <p:nvPr/>
        </p:nvGrpSpPr>
        <p:grpSpPr bwMode="auto">
          <a:xfrm>
            <a:off x="2555875" y="4868863"/>
            <a:ext cx="1223963" cy="585787"/>
            <a:chOff x="5364086" y="3933056"/>
            <a:chExt cx="1224138" cy="584775"/>
          </a:xfrm>
        </p:grpSpPr>
        <p:sp>
          <p:nvSpPr>
            <p:cNvPr id="79" name="TextBox 78"/>
            <p:cNvSpPr txBox="1"/>
            <p:nvPr/>
          </p:nvSpPr>
          <p:spPr>
            <a:xfrm>
              <a:off x="5724501" y="3933056"/>
              <a:ext cx="287378" cy="584775"/>
            </a:xfrm>
            <a:prstGeom prst="rect">
              <a:avLst/>
            </a:prstGeom>
            <a:noFill/>
            <a:ln>
              <a:noFill/>
            </a:ln>
          </p:spPr>
          <p:txBody>
            <a:bodyPr rtlCol="1">
              <a:spAutoFit/>
            </a:bodyPr>
            <a:lstStyle/>
            <a:p>
              <a:pPr algn="l" rtl="0">
                <a:defRPr/>
              </a:pPr>
              <a:r>
                <a:rPr lang="en-US" sz="3200" b="1" dirty="0">
                  <a:solidFill>
                    <a:schemeClr val="bg1">
                      <a:lumMod val="75000"/>
                    </a:schemeClr>
                  </a:solidFill>
                </a:rPr>
                <a:t>C</a:t>
              </a:r>
              <a:endParaRPr lang="he-IL" sz="3200" b="1" dirty="0">
                <a:solidFill>
                  <a:schemeClr val="bg1">
                    <a:lumMod val="75000"/>
                  </a:schemeClr>
                </a:solidFill>
              </a:endParaRPr>
            </a:p>
          </p:txBody>
        </p:sp>
        <p:cxnSp>
          <p:nvCxnSpPr>
            <p:cNvPr id="80" name="מחבר ישר 79"/>
            <p:cNvCxnSpPr/>
            <p:nvPr/>
          </p:nvCxnSpPr>
          <p:spPr>
            <a:xfrm rot="10800000">
              <a:off x="6216696" y="4211973"/>
              <a:ext cx="360414"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1" name="מחבר ישר 80"/>
            <p:cNvCxnSpPr/>
            <p:nvPr/>
          </p:nvCxnSpPr>
          <p:spPr>
            <a:xfrm rot="10800000" flipV="1">
              <a:off x="6218283" y="4140659"/>
              <a:ext cx="358826"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2" name="מחבר ישר 81"/>
            <p:cNvCxnSpPr/>
            <p:nvPr/>
          </p:nvCxnSpPr>
          <p:spPr>
            <a:xfrm rot="10800000">
              <a:off x="5356148" y="4211973"/>
              <a:ext cx="358826"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3" name="מחבר ישר 82"/>
            <p:cNvCxnSpPr/>
            <p:nvPr/>
          </p:nvCxnSpPr>
          <p:spPr>
            <a:xfrm rot="10800000" flipV="1">
              <a:off x="5357735" y="4139074"/>
              <a:ext cx="358826"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6" name="TextBox 5"/>
          <p:cNvSpPr txBox="1"/>
          <p:nvPr/>
        </p:nvSpPr>
        <p:spPr>
          <a:xfrm>
            <a:off x="323850" y="765175"/>
            <a:ext cx="8183563" cy="1036638"/>
          </a:xfrm>
          <a:prstGeom prst="rect">
            <a:avLst/>
          </a:prstGeom>
          <a:noFill/>
          <a:ln w="19050">
            <a:noFill/>
          </a:ln>
          <a:effectLst>
            <a:outerShdw sx="102000" sy="102000" algn="tl" rotWithShape="0">
              <a:schemeClr val="bg1">
                <a:lumMod val="65000"/>
                <a:alpha val="0"/>
              </a:schemeClr>
            </a:outerShdw>
          </a:effectLst>
        </p:spPr>
        <p:txBody>
          <a:bodyPr>
            <a:spAutoFit/>
          </a:bodyPr>
          <a:lstStyle/>
          <a:p>
            <a:r>
              <a:rPr lang="ar-SA" sz="2200" b="1">
                <a:solidFill>
                  <a:srgbClr val="1D4C72"/>
                </a:solidFill>
                <a:cs typeface="Traditional Arabic" pitchFamily="2" charset="-78"/>
              </a:rPr>
              <a:t>السؤال</a:t>
            </a:r>
            <a:r>
              <a:rPr lang="he-IL" sz="2200" b="1">
                <a:solidFill>
                  <a:srgbClr val="1D4C72"/>
                </a:solidFill>
                <a:cs typeface="Traditional Arabic" pitchFamily="2" charset="-78"/>
              </a:rPr>
              <a:t> </a:t>
            </a:r>
            <a:r>
              <a:rPr lang="he-IL" b="1">
                <a:solidFill>
                  <a:srgbClr val="1D4C72"/>
                </a:solidFill>
                <a:cs typeface="Times New Roman" pitchFamily="18" charset="0"/>
              </a:rPr>
              <a:t>1</a:t>
            </a:r>
            <a:r>
              <a:rPr lang="he-IL" sz="2200" b="1">
                <a:solidFill>
                  <a:srgbClr val="1D4C72"/>
                </a:solidFill>
                <a:cs typeface="Traditional Arabic" pitchFamily="2" charset="-78"/>
              </a:rPr>
              <a:t>:</a:t>
            </a:r>
          </a:p>
          <a:p>
            <a:r>
              <a:rPr lang="ar-SA" sz="2200">
                <a:solidFill>
                  <a:srgbClr val="1D4C72"/>
                </a:solidFill>
                <a:cs typeface="Traditional Arabic" pitchFamily="2" charset="-78"/>
              </a:rPr>
              <a:t>ما هو المبنى الفراغي للجزيئات التالية:</a:t>
            </a:r>
            <a:endParaRPr lang="he-IL" sz="2200">
              <a:solidFill>
                <a:srgbClr val="1D4C72"/>
              </a:solidFill>
              <a:cs typeface="Traditional Arabic" pitchFamily="2" charset="-78"/>
            </a:endParaRPr>
          </a:p>
          <a:p>
            <a:r>
              <a:rPr lang="en-US">
                <a:solidFill>
                  <a:srgbClr val="1D4C72"/>
                </a:solidFill>
                <a:latin typeface="Times New Roman" pitchFamily="18" charset="0"/>
                <a:cs typeface="Times New Roman" pitchFamily="18" charset="0"/>
              </a:rPr>
              <a:t>CS</a:t>
            </a:r>
            <a:r>
              <a:rPr lang="en-US" baseline="-25000">
                <a:solidFill>
                  <a:srgbClr val="1D4C72"/>
                </a:solidFill>
                <a:latin typeface="Times New Roman" pitchFamily="18" charset="0"/>
                <a:cs typeface="Times New Roman" pitchFamily="18" charset="0"/>
              </a:rPr>
              <a:t>2</a:t>
            </a:r>
            <a:r>
              <a:rPr lang="en-US">
                <a:solidFill>
                  <a:srgbClr val="1D4C72"/>
                </a:solidFill>
                <a:latin typeface="Times New Roman" pitchFamily="18" charset="0"/>
                <a:cs typeface="Times New Roman" pitchFamily="18" charset="0"/>
              </a:rPr>
              <a:t>        CH</a:t>
            </a:r>
            <a:r>
              <a:rPr lang="en-US" baseline="-25000">
                <a:solidFill>
                  <a:srgbClr val="1D4C72"/>
                </a:solidFill>
                <a:latin typeface="Times New Roman" pitchFamily="18" charset="0"/>
                <a:cs typeface="Times New Roman" pitchFamily="18" charset="0"/>
              </a:rPr>
              <a:t>2</a:t>
            </a:r>
            <a:r>
              <a:rPr lang="en-US">
                <a:solidFill>
                  <a:srgbClr val="1D4C72"/>
                </a:solidFill>
                <a:latin typeface="Times New Roman" pitchFamily="18" charset="0"/>
                <a:cs typeface="Times New Roman" pitchFamily="18" charset="0"/>
              </a:rPr>
              <a:t>Cl</a:t>
            </a:r>
            <a:r>
              <a:rPr lang="en-US" baseline="-25000">
                <a:solidFill>
                  <a:srgbClr val="1D4C72"/>
                </a:solidFill>
                <a:latin typeface="Times New Roman" pitchFamily="18" charset="0"/>
                <a:cs typeface="Times New Roman" pitchFamily="18" charset="0"/>
              </a:rPr>
              <a:t>2</a:t>
            </a:r>
            <a:r>
              <a:rPr lang="en-US">
                <a:solidFill>
                  <a:srgbClr val="1D4C72"/>
                </a:solidFill>
                <a:latin typeface="Times New Roman" pitchFamily="18" charset="0"/>
                <a:cs typeface="Times New Roman" pitchFamily="18" charset="0"/>
              </a:rPr>
              <a:t>      NI</a:t>
            </a:r>
            <a:r>
              <a:rPr lang="en-US" baseline="-25000">
                <a:solidFill>
                  <a:srgbClr val="1D4C72"/>
                </a:solidFill>
                <a:latin typeface="Times New Roman" pitchFamily="18" charset="0"/>
                <a:cs typeface="Times New Roman" pitchFamily="18" charset="0"/>
              </a:rPr>
              <a:t>3</a:t>
            </a:r>
            <a:r>
              <a:rPr lang="en-US">
                <a:solidFill>
                  <a:srgbClr val="1D4C72"/>
                </a:solidFill>
                <a:latin typeface="Times New Roman" pitchFamily="18" charset="0"/>
                <a:cs typeface="Times New Roman" pitchFamily="18" charset="0"/>
              </a:rPr>
              <a:t>        H</a:t>
            </a:r>
            <a:r>
              <a:rPr lang="en-US" baseline="-25000">
                <a:solidFill>
                  <a:srgbClr val="1D4C72"/>
                </a:solidFill>
                <a:latin typeface="Times New Roman" pitchFamily="18" charset="0"/>
                <a:cs typeface="Times New Roman" pitchFamily="18" charset="0"/>
              </a:rPr>
              <a:t>2</a:t>
            </a:r>
            <a:r>
              <a:rPr lang="en-US">
                <a:solidFill>
                  <a:srgbClr val="1D4C72"/>
                </a:solidFill>
                <a:latin typeface="Times New Roman" pitchFamily="18" charset="0"/>
                <a:cs typeface="Times New Roman" pitchFamily="18" charset="0"/>
              </a:rPr>
              <a:t>CO       SH</a:t>
            </a:r>
            <a:r>
              <a:rPr lang="en-US" baseline="-25000">
                <a:solidFill>
                  <a:srgbClr val="1D4C72"/>
                </a:solidFill>
                <a:latin typeface="Times New Roman" pitchFamily="18" charset="0"/>
                <a:cs typeface="Times New Roman" pitchFamily="18" charset="0"/>
              </a:rPr>
              <a:t>2</a:t>
            </a:r>
            <a:r>
              <a:rPr lang="en-US">
                <a:solidFill>
                  <a:srgbClr val="1D4C72"/>
                </a:solidFill>
              </a:rPr>
              <a:t>       </a:t>
            </a:r>
            <a:endParaRPr lang="he-IL">
              <a:solidFill>
                <a:srgbClr val="1D4C72"/>
              </a:solidFill>
            </a:endParaRPr>
          </a:p>
        </p:txBody>
      </p:sp>
      <p:sp>
        <p:nvSpPr>
          <p:cNvPr id="5" name="TextBox 4"/>
          <p:cNvSpPr txBox="1"/>
          <p:nvPr/>
        </p:nvSpPr>
        <p:spPr>
          <a:xfrm>
            <a:off x="357188" y="142875"/>
            <a:ext cx="8143875" cy="427038"/>
          </a:xfrm>
          <a:prstGeom prst="rect">
            <a:avLst/>
          </a:prstGeom>
          <a:noFill/>
          <a:ln w="19050">
            <a:noFill/>
          </a:ln>
          <a:effectLst>
            <a:outerShdw sx="102000" sy="102000" algn="tl" rotWithShape="0">
              <a:schemeClr val="bg1">
                <a:lumMod val="65000"/>
                <a:alpha val="0"/>
              </a:schemeClr>
            </a:outerShdw>
          </a:effectLst>
        </p:spPr>
        <p:txBody>
          <a:bodyPr>
            <a:spAutoFit/>
          </a:bodyPr>
          <a:lstStyle/>
          <a:p>
            <a:r>
              <a:rPr lang="ar-SA" sz="2200" b="1">
                <a:solidFill>
                  <a:srgbClr val="FF6600"/>
                </a:solidFill>
                <a:cs typeface="Traditional Arabic" pitchFamily="2" charset="-78"/>
              </a:rPr>
              <a:t>تمرين: المبنى الفراغي للجزيئات البسيطة</a:t>
            </a:r>
            <a:endParaRPr lang="he-IL" sz="2200" b="1">
              <a:solidFill>
                <a:srgbClr val="FF6600"/>
              </a:solidFill>
              <a:cs typeface="Traditional Arabic" pitchFamily="2" charset="-78"/>
            </a:endParaRPr>
          </a:p>
        </p:txBody>
      </p:sp>
      <p:sp>
        <p:nvSpPr>
          <p:cNvPr id="14" name="TextBox 13"/>
          <p:cNvSpPr txBox="1"/>
          <p:nvPr/>
        </p:nvSpPr>
        <p:spPr>
          <a:xfrm>
            <a:off x="468313" y="1851025"/>
            <a:ext cx="8040687" cy="701675"/>
          </a:xfrm>
          <a:prstGeom prst="rect">
            <a:avLst/>
          </a:prstGeom>
          <a:noFill/>
          <a:ln w="19050">
            <a:noFill/>
          </a:ln>
          <a:effectLst>
            <a:outerShdw sx="102000" sy="102000" algn="tl" rotWithShape="0">
              <a:schemeClr val="bg1">
                <a:lumMod val="65000"/>
                <a:alpha val="0"/>
              </a:schemeClr>
            </a:outerShdw>
          </a:effectLst>
        </p:spPr>
        <p:txBody>
          <a:bodyPr>
            <a:spAutoFit/>
          </a:bodyPr>
          <a:lstStyle/>
          <a:p>
            <a:r>
              <a:rPr lang="ar-SA" sz="2200" b="1">
                <a:solidFill>
                  <a:srgbClr val="7F7F7F"/>
                </a:solidFill>
                <a:cs typeface="Traditional Arabic" pitchFamily="2" charset="-78"/>
              </a:rPr>
              <a:t>تلميح</a:t>
            </a:r>
            <a:r>
              <a:rPr lang="he-IL" sz="2200" b="1">
                <a:solidFill>
                  <a:srgbClr val="7F7F7F"/>
                </a:solidFill>
                <a:cs typeface="Traditional Arabic" pitchFamily="2" charset="-78"/>
              </a:rPr>
              <a:t>: </a:t>
            </a:r>
            <a:r>
              <a:rPr lang="ar-SA" sz="2200" b="1">
                <a:solidFill>
                  <a:srgbClr val="7F7F7F"/>
                </a:solidFill>
                <a:cs typeface="Traditional Arabic" pitchFamily="2" charset="-78"/>
              </a:rPr>
              <a:t>ارسموا أوّلاً صيغة تمثيل إلكترونية.</a:t>
            </a:r>
            <a:r>
              <a:rPr lang="ar-SA" b="1">
                <a:solidFill>
                  <a:srgbClr val="7F7F7F"/>
                </a:solidFill>
              </a:rPr>
              <a:t> </a:t>
            </a:r>
            <a:endParaRPr lang="he-IL">
              <a:solidFill>
                <a:srgbClr val="7F7F7F"/>
              </a:solidFill>
            </a:endParaRPr>
          </a:p>
          <a:p>
            <a:endParaRPr lang="he-IL">
              <a:solidFill>
                <a:srgbClr val="1D4C72"/>
              </a:solidFill>
            </a:endParaRPr>
          </a:p>
        </p:txBody>
      </p:sp>
      <p:sp>
        <p:nvSpPr>
          <p:cNvPr id="11270" name="Slide Number Placeholder 6"/>
          <p:cNvSpPr>
            <a:spLocks noGrp="1"/>
          </p:cNvSpPr>
          <p:nvPr>
            <p:ph type="sldNum" sz="quarter" idx="12"/>
          </p:nvPr>
        </p:nvSpPr>
        <p:spPr bwMode="auto">
          <a:xfrm>
            <a:off x="457200" y="6564313"/>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47253F3D-E421-4926-8B4C-0D901CFFC72E}" type="slidenum">
              <a:rPr lang="he-IL"/>
              <a:pPr>
                <a:defRPr/>
              </a:pPr>
              <a:t>8</a:t>
            </a:fld>
            <a:endParaRPr lang="he-IL"/>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13" name="Rectangle 12"/>
          <p:cNvSpPr/>
          <p:nvPr/>
        </p:nvSpPr>
        <p:spPr>
          <a:xfrm>
            <a:off x="395288" y="2060575"/>
            <a:ext cx="8196262" cy="4248150"/>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ct val="200000"/>
              </a:lnSpc>
            </a:pPr>
            <a:r>
              <a:rPr lang="ar-SA" sz="2200" b="1">
                <a:solidFill>
                  <a:schemeClr val="tx1"/>
                </a:solidFill>
                <a:cs typeface="Traditional Arabic" pitchFamily="2" charset="-78"/>
              </a:rPr>
              <a:t>الإجابة</a:t>
            </a:r>
            <a:r>
              <a:rPr lang="he-IL" sz="2200" b="1">
                <a:solidFill>
                  <a:schemeClr val="tx1"/>
                </a:solidFill>
                <a:cs typeface="Traditional Arabic" pitchFamily="2" charset="-78"/>
              </a:rPr>
              <a:t>:</a:t>
            </a:r>
          </a:p>
          <a:p>
            <a:pPr>
              <a:lnSpc>
                <a:spcPct val="200000"/>
              </a:lnSpc>
            </a:pPr>
            <a:r>
              <a:rPr lang="ar-SA" sz="2200">
                <a:solidFill>
                  <a:srgbClr val="FF6600"/>
                </a:solidFill>
                <a:cs typeface="Traditional Arabic" pitchFamily="2" charset="-78"/>
              </a:rPr>
              <a:t>مبنى خطّي</a:t>
            </a:r>
            <a:r>
              <a:rPr lang="he-IL" sz="2200">
                <a:solidFill>
                  <a:srgbClr val="FF6600"/>
                </a:solidFill>
                <a:cs typeface="Traditional Arabic" pitchFamily="2" charset="-78"/>
              </a:rPr>
              <a:t> : </a:t>
            </a:r>
            <a:r>
              <a:rPr lang="ar-SA" sz="2200">
                <a:solidFill>
                  <a:schemeClr val="tx1"/>
                </a:solidFill>
                <a:cs typeface="Traditional Arabic" pitchFamily="2" charset="-78"/>
              </a:rPr>
              <a:t>رباطان مزدوجان حول الكربون،</a:t>
            </a:r>
            <a:r>
              <a:rPr lang="he-IL" sz="2200">
                <a:solidFill>
                  <a:schemeClr val="tx1"/>
                </a:solidFill>
                <a:cs typeface="Traditional Arabic" pitchFamily="2" charset="-78"/>
              </a:rPr>
              <a:t> </a:t>
            </a:r>
            <a:r>
              <a:rPr lang="en-US">
                <a:solidFill>
                  <a:srgbClr val="FF6600"/>
                </a:solidFill>
                <a:latin typeface="Times New Roman" pitchFamily="18" charset="0"/>
                <a:cs typeface="Times New Roman" pitchFamily="18" charset="0"/>
              </a:rPr>
              <a:t>CS</a:t>
            </a:r>
            <a:r>
              <a:rPr lang="en-US" baseline="-25000">
                <a:solidFill>
                  <a:srgbClr val="FF6600"/>
                </a:solidFill>
                <a:latin typeface="Times New Roman" pitchFamily="18" charset="0"/>
                <a:cs typeface="Times New Roman" pitchFamily="18" charset="0"/>
              </a:rPr>
              <a:t>2</a:t>
            </a:r>
            <a:r>
              <a:rPr lang="en-US" sz="2200" baseline="-25000">
                <a:solidFill>
                  <a:srgbClr val="FF6600"/>
                </a:solidFill>
                <a:cs typeface="Traditional Arabic" pitchFamily="2" charset="-78"/>
              </a:rPr>
              <a:t> </a:t>
            </a:r>
            <a:endParaRPr lang="en-US" sz="2200">
              <a:solidFill>
                <a:srgbClr val="FF6600"/>
              </a:solidFill>
              <a:cs typeface="Traditional Arabic" pitchFamily="2" charset="-78"/>
            </a:endParaRPr>
          </a:p>
          <a:p>
            <a:pPr>
              <a:lnSpc>
                <a:spcPct val="200000"/>
              </a:lnSpc>
            </a:pPr>
            <a:r>
              <a:rPr lang="ar-SA" sz="2200">
                <a:solidFill>
                  <a:srgbClr val="FF6600"/>
                </a:solidFill>
                <a:cs typeface="Traditional Arabic" pitchFamily="2" charset="-78"/>
              </a:rPr>
              <a:t>رباعي السطوح</a:t>
            </a:r>
            <a:r>
              <a:rPr lang="he-IL" sz="2200">
                <a:solidFill>
                  <a:srgbClr val="FF6600"/>
                </a:solidFill>
                <a:cs typeface="Traditional Arabic" pitchFamily="2" charset="-78"/>
              </a:rPr>
              <a:t> :</a:t>
            </a:r>
            <a:r>
              <a:rPr lang="he-IL" sz="2200">
                <a:solidFill>
                  <a:srgbClr val="1D4C72"/>
                </a:solidFill>
                <a:cs typeface="Traditional Arabic" pitchFamily="2" charset="-78"/>
              </a:rPr>
              <a:t> </a:t>
            </a:r>
            <a:r>
              <a:rPr lang="ar-SA" sz="2200">
                <a:solidFill>
                  <a:schemeClr val="tx1"/>
                </a:solidFill>
                <a:cs typeface="Traditional Arabic" pitchFamily="2" charset="-78"/>
              </a:rPr>
              <a:t>أربعة أربطة أحادية حول الكربون، </a:t>
            </a:r>
            <a:r>
              <a:rPr lang="en-US">
                <a:solidFill>
                  <a:srgbClr val="FF6600"/>
                </a:solidFill>
                <a:latin typeface="Times New Roman" pitchFamily="18" charset="0"/>
                <a:cs typeface="Times New Roman" pitchFamily="18" charset="0"/>
              </a:rPr>
              <a:t>CH</a:t>
            </a:r>
            <a:r>
              <a:rPr lang="en-US" baseline="-25000">
                <a:solidFill>
                  <a:srgbClr val="FF6600"/>
                </a:solidFill>
                <a:latin typeface="Times New Roman" pitchFamily="18" charset="0"/>
                <a:cs typeface="Times New Roman" pitchFamily="18" charset="0"/>
              </a:rPr>
              <a:t>2</a:t>
            </a:r>
            <a:r>
              <a:rPr lang="en-US">
                <a:solidFill>
                  <a:srgbClr val="FF6600"/>
                </a:solidFill>
                <a:latin typeface="Times New Roman" pitchFamily="18" charset="0"/>
                <a:cs typeface="Times New Roman" pitchFamily="18" charset="0"/>
              </a:rPr>
              <a:t>Cl</a:t>
            </a:r>
            <a:r>
              <a:rPr lang="en-US" baseline="-25000">
                <a:solidFill>
                  <a:srgbClr val="FF6600"/>
                </a:solidFill>
                <a:latin typeface="Times New Roman" pitchFamily="18" charset="0"/>
                <a:cs typeface="Times New Roman" pitchFamily="18" charset="0"/>
              </a:rPr>
              <a:t>2</a:t>
            </a:r>
            <a:endParaRPr lang="en-US">
              <a:solidFill>
                <a:srgbClr val="FF6600"/>
              </a:solidFill>
              <a:latin typeface="Times New Roman" pitchFamily="18" charset="0"/>
              <a:cs typeface="Times New Roman" pitchFamily="18" charset="0"/>
            </a:endParaRPr>
          </a:p>
          <a:p>
            <a:pPr>
              <a:lnSpc>
                <a:spcPct val="200000"/>
              </a:lnSpc>
            </a:pPr>
            <a:r>
              <a:rPr lang="ar-SA" sz="2200">
                <a:solidFill>
                  <a:srgbClr val="FF6600"/>
                </a:solidFill>
                <a:cs typeface="Traditional Arabic" pitchFamily="2" charset="-78"/>
              </a:rPr>
              <a:t>هرم ثلاثي</a:t>
            </a:r>
            <a:r>
              <a:rPr lang="he-IL" sz="2200">
                <a:solidFill>
                  <a:srgbClr val="FF6600"/>
                </a:solidFill>
                <a:cs typeface="Traditional Arabic" pitchFamily="2" charset="-78"/>
              </a:rPr>
              <a:t> : </a:t>
            </a:r>
            <a:r>
              <a:rPr lang="ar-SA" sz="2200">
                <a:solidFill>
                  <a:schemeClr val="tx1"/>
                </a:solidFill>
                <a:cs typeface="Traditional Arabic" pitchFamily="2" charset="-78"/>
              </a:rPr>
              <a:t>ثلاثة أربطة أحادية وزوج إلكترونات غير رابطة،</a:t>
            </a:r>
            <a:r>
              <a:rPr lang="he-IL" sz="2200">
                <a:solidFill>
                  <a:schemeClr val="tx1"/>
                </a:solidFill>
                <a:cs typeface="Traditional Arabic" pitchFamily="2" charset="-78"/>
              </a:rPr>
              <a:t> </a:t>
            </a:r>
            <a:r>
              <a:rPr lang="en-US">
                <a:solidFill>
                  <a:srgbClr val="FF6600"/>
                </a:solidFill>
                <a:latin typeface="Times New Roman" pitchFamily="18" charset="0"/>
                <a:cs typeface="Times New Roman" pitchFamily="18" charset="0"/>
              </a:rPr>
              <a:t>NI</a:t>
            </a:r>
            <a:r>
              <a:rPr lang="en-US" baseline="-25000">
                <a:solidFill>
                  <a:srgbClr val="FF6600"/>
                </a:solidFill>
                <a:latin typeface="Times New Roman" pitchFamily="18" charset="0"/>
                <a:cs typeface="Times New Roman" pitchFamily="18" charset="0"/>
              </a:rPr>
              <a:t>3</a:t>
            </a:r>
            <a:endParaRPr lang="en-US">
              <a:solidFill>
                <a:srgbClr val="FF6600"/>
              </a:solidFill>
              <a:latin typeface="Times New Roman" pitchFamily="18" charset="0"/>
              <a:cs typeface="Times New Roman" pitchFamily="18" charset="0"/>
            </a:endParaRPr>
          </a:p>
          <a:p>
            <a:pPr>
              <a:lnSpc>
                <a:spcPct val="200000"/>
              </a:lnSpc>
            </a:pPr>
            <a:r>
              <a:rPr lang="ar-SA" sz="2200">
                <a:solidFill>
                  <a:srgbClr val="FF6600"/>
                </a:solidFill>
                <a:cs typeface="Traditional Arabic" pitchFamily="2" charset="-78"/>
              </a:rPr>
              <a:t>مثلث مستوٍ</a:t>
            </a:r>
            <a:r>
              <a:rPr lang="he-IL" sz="2200">
                <a:solidFill>
                  <a:srgbClr val="FF6600"/>
                </a:solidFill>
                <a:cs typeface="Traditional Arabic" pitchFamily="2" charset="-78"/>
              </a:rPr>
              <a:t> : </a:t>
            </a:r>
            <a:r>
              <a:rPr lang="ar-SA" sz="2200">
                <a:solidFill>
                  <a:schemeClr val="tx1"/>
                </a:solidFill>
                <a:cs typeface="Traditional Arabic" pitchFamily="2" charset="-78"/>
              </a:rPr>
              <a:t>ثلاثة أربطة حول الكربون (أحدها مزدوج)،</a:t>
            </a:r>
            <a:r>
              <a:rPr lang="he-IL" sz="2200">
                <a:solidFill>
                  <a:schemeClr val="tx1"/>
                </a:solidFill>
                <a:cs typeface="Traditional Arabic" pitchFamily="2" charset="-78"/>
              </a:rPr>
              <a:t> </a:t>
            </a:r>
            <a:r>
              <a:rPr lang="en-US">
                <a:solidFill>
                  <a:srgbClr val="FF6600"/>
                </a:solidFill>
                <a:latin typeface="Times New Roman" pitchFamily="18" charset="0"/>
                <a:cs typeface="Times New Roman" pitchFamily="18" charset="0"/>
              </a:rPr>
              <a:t>H</a:t>
            </a:r>
            <a:r>
              <a:rPr lang="en-US" baseline="-25000">
                <a:solidFill>
                  <a:srgbClr val="FF6600"/>
                </a:solidFill>
                <a:latin typeface="Times New Roman" pitchFamily="18" charset="0"/>
                <a:cs typeface="Times New Roman" pitchFamily="18" charset="0"/>
              </a:rPr>
              <a:t>2</a:t>
            </a:r>
            <a:r>
              <a:rPr lang="en-US">
                <a:solidFill>
                  <a:srgbClr val="FF6600"/>
                </a:solidFill>
                <a:latin typeface="Times New Roman" pitchFamily="18" charset="0"/>
                <a:cs typeface="Times New Roman" pitchFamily="18" charset="0"/>
              </a:rPr>
              <a:t>CO</a:t>
            </a:r>
          </a:p>
          <a:p>
            <a:pPr>
              <a:lnSpc>
                <a:spcPct val="200000"/>
              </a:lnSpc>
            </a:pPr>
            <a:r>
              <a:rPr lang="en-US">
                <a:solidFill>
                  <a:srgbClr val="FF6600"/>
                </a:solidFill>
                <a:latin typeface="Times New Roman" pitchFamily="18" charset="0"/>
                <a:cs typeface="Times New Roman" pitchFamily="18" charset="0"/>
              </a:rPr>
              <a:t>V</a:t>
            </a:r>
            <a:r>
              <a:rPr lang="he-IL" sz="2200">
                <a:solidFill>
                  <a:srgbClr val="FF6600"/>
                </a:solidFill>
                <a:cs typeface="Traditional Arabic" pitchFamily="2" charset="-78"/>
              </a:rPr>
              <a:t> </a:t>
            </a:r>
            <a:r>
              <a:rPr lang="ar-SA" sz="2200">
                <a:solidFill>
                  <a:srgbClr val="FF6600"/>
                </a:solidFill>
                <a:cs typeface="Traditional Arabic" pitchFamily="2" charset="-78"/>
              </a:rPr>
              <a:t>مثنيّ</a:t>
            </a:r>
            <a:r>
              <a:rPr lang="he-IL" sz="2200">
                <a:solidFill>
                  <a:srgbClr val="FF6600"/>
                </a:solidFill>
                <a:cs typeface="Traditional Arabic" pitchFamily="2" charset="-78"/>
              </a:rPr>
              <a:t> : </a:t>
            </a:r>
            <a:r>
              <a:rPr lang="ar-SA" sz="2200">
                <a:solidFill>
                  <a:schemeClr val="tx1"/>
                </a:solidFill>
                <a:cs typeface="Traditional Arabic" pitchFamily="2" charset="-78"/>
              </a:rPr>
              <a:t>رباطان أحاديان وزوجان غير رابطين حول الكبريت،</a:t>
            </a:r>
            <a:r>
              <a:rPr lang="he-IL" sz="2200">
                <a:solidFill>
                  <a:schemeClr val="tx1"/>
                </a:solidFill>
                <a:cs typeface="Traditional Arabic" pitchFamily="2" charset="-78"/>
              </a:rPr>
              <a:t> </a:t>
            </a:r>
            <a:r>
              <a:rPr lang="en-US">
                <a:solidFill>
                  <a:srgbClr val="FF6600"/>
                </a:solidFill>
                <a:latin typeface="Times New Roman" pitchFamily="18" charset="0"/>
                <a:cs typeface="Times New Roman" pitchFamily="18" charset="0"/>
              </a:rPr>
              <a:t>SH</a:t>
            </a:r>
            <a:r>
              <a:rPr lang="en-US" baseline="-25000">
                <a:solidFill>
                  <a:srgbClr val="FF6600"/>
                </a:solidFill>
                <a:latin typeface="Times New Roman" pitchFamily="18" charset="0"/>
                <a:cs typeface="Times New Roman" pitchFamily="18" charset="0"/>
              </a:rPr>
              <a:t>2</a:t>
            </a:r>
            <a:endParaRPr lang="he-IL">
              <a:solidFill>
                <a:srgbClr val="FF6600"/>
              </a:solidFill>
              <a:latin typeface="Times New Roman" pitchFamily="18" charset="0"/>
              <a:cs typeface="Times New Roman" pitchFamily="18" charset="0"/>
            </a:endParaRPr>
          </a:p>
        </p:txBody>
      </p:sp>
      <p:sp>
        <p:nvSpPr>
          <p:cNvPr id="5" name="TextBox 4"/>
          <p:cNvSpPr txBox="1"/>
          <p:nvPr/>
        </p:nvSpPr>
        <p:spPr>
          <a:xfrm>
            <a:off x="357188" y="171450"/>
            <a:ext cx="8143875" cy="427038"/>
          </a:xfrm>
          <a:prstGeom prst="rect">
            <a:avLst/>
          </a:prstGeom>
          <a:noFill/>
          <a:ln w="19050">
            <a:noFill/>
          </a:ln>
          <a:effectLst>
            <a:outerShdw sx="102000" sy="102000" algn="tl" rotWithShape="0">
              <a:schemeClr val="bg1">
                <a:lumMod val="65000"/>
                <a:alpha val="0"/>
              </a:schemeClr>
            </a:outerShdw>
          </a:effectLst>
        </p:spPr>
        <p:txBody>
          <a:bodyPr>
            <a:spAutoFit/>
          </a:bodyPr>
          <a:lstStyle/>
          <a:p>
            <a:r>
              <a:rPr lang="ar-SA" sz="2200" b="1">
                <a:solidFill>
                  <a:srgbClr val="FF6600"/>
                </a:solidFill>
                <a:cs typeface="Traditional Arabic" pitchFamily="2" charset="-78"/>
              </a:rPr>
              <a:t>التمرّن على المبنى الفراغي للجزيئات البسيطة</a:t>
            </a:r>
            <a:endParaRPr lang="he-IL" sz="2200" b="1">
              <a:solidFill>
                <a:srgbClr val="FF6600"/>
              </a:solidFill>
              <a:cs typeface="Traditional Arabic" pitchFamily="2" charset="-78"/>
            </a:endParaRPr>
          </a:p>
        </p:txBody>
      </p:sp>
      <p:sp>
        <p:nvSpPr>
          <p:cNvPr id="12293" name="Slide Number Placeholder 6"/>
          <p:cNvSpPr>
            <a:spLocks noGrp="1"/>
          </p:cNvSpPr>
          <p:nvPr>
            <p:ph type="sldNum" sz="quarter" idx="12"/>
          </p:nvPr>
        </p:nvSpPr>
        <p:spPr bwMode="auto">
          <a:xfrm>
            <a:off x="457200" y="6564313"/>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1AA9C9A7-840D-427A-9645-E9A761C050F2}" type="slidenum">
              <a:rPr lang="he-IL"/>
              <a:pPr>
                <a:defRPr/>
              </a:pPr>
              <a:t>9</a:t>
            </a:fld>
            <a:endParaRPr lang="he-IL"/>
          </a:p>
        </p:txBody>
      </p:sp>
      <p:sp>
        <p:nvSpPr>
          <p:cNvPr id="8" name="TextBox 7"/>
          <p:cNvSpPr txBox="1"/>
          <p:nvPr/>
        </p:nvSpPr>
        <p:spPr>
          <a:xfrm>
            <a:off x="317500" y="642938"/>
            <a:ext cx="8183563" cy="1036637"/>
          </a:xfrm>
          <a:prstGeom prst="rect">
            <a:avLst/>
          </a:prstGeom>
          <a:noFill/>
          <a:ln w="19050">
            <a:noFill/>
          </a:ln>
          <a:effectLst>
            <a:outerShdw sx="102000" sy="102000" algn="tl" rotWithShape="0">
              <a:schemeClr val="bg1">
                <a:lumMod val="65000"/>
                <a:alpha val="0"/>
              </a:schemeClr>
            </a:outerShdw>
          </a:effectLst>
        </p:spPr>
        <p:txBody>
          <a:bodyPr>
            <a:spAutoFit/>
          </a:bodyPr>
          <a:lstStyle/>
          <a:p>
            <a:r>
              <a:rPr lang="ar-SA" sz="2200" b="1" dirty="0" smtClean="0">
                <a:solidFill>
                  <a:srgbClr val="1D4C72"/>
                </a:solidFill>
                <a:cs typeface="Traditional Arabic" pitchFamily="2" charset="-78"/>
              </a:rPr>
              <a:t>السؤال</a:t>
            </a:r>
            <a:r>
              <a:rPr lang="he-IL" sz="2200" b="1" dirty="0" smtClean="0">
                <a:solidFill>
                  <a:srgbClr val="1D4C72"/>
                </a:solidFill>
                <a:cs typeface="Traditional Arabic" pitchFamily="2" charset="-78"/>
              </a:rPr>
              <a:t>  </a:t>
            </a:r>
            <a:r>
              <a:rPr lang="he-IL" b="1" dirty="0" smtClean="0">
                <a:solidFill>
                  <a:srgbClr val="1D4C72"/>
                </a:solidFill>
                <a:cs typeface="Times New Roman" pitchFamily="18" charset="0"/>
              </a:rPr>
              <a:t>1</a:t>
            </a:r>
            <a:r>
              <a:rPr lang="he-IL" sz="2200" b="1" dirty="0">
                <a:solidFill>
                  <a:srgbClr val="1D4C72"/>
                </a:solidFill>
                <a:cs typeface="Traditional Arabic" pitchFamily="2" charset="-78"/>
              </a:rPr>
              <a:t>:</a:t>
            </a:r>
          </a:p>
          <a:p>
            <a:r>
              <a:rPr lang="ar-SA" sz="2200" dirty="0">
                <a:solidFill>
                  <a:srgbClr val="1D4C72"/>
                </a:solidFill>
                <a:cs typeface="Traditional Arabic" pitchFamily="2" charset="-78"/>
              </a:rPr>
              <a:t>ما هو المبنى الفراغي للجزيئات التالية</a:t>
            </a:r>
            <a:r>
              <a:rPr lang="he-IL" sz="2200" dirty="0">
                <a:solidFill>
                  <a:srgbClr val="1D4C72"/>
                </a:solidFill>
                <a:cs typeface="Traditional Arabic" pitchFamily="2" charset="-78"/>
              </a:rPr>
              <a:t>:</a:t>
            </a:r>
          </a:p>
          <a:p>
            <a:r>
              <a:rPr lang="en-US" dirty="0">
                <a:solidFill>
                  <a:srgbClr val="1D4C72"/>
                </a:solidFill>
                <a:latin typeface="Times New Roman" pitchFamily="18" charset="0"/>
                <a:cs typeface="Times New Roman" pitchFamily="18" charset="0"/>
              </a:rPr>
              <a:t>CS</a:t>
            </a:r>
            <a:r>
              <a:rPr lang="en-US" baseline="-25000" dirty="0">
                <a:solidFill>
                  <a:srgbClr val="1D4C72"/>
                </a:solidFill>
                <a:latin typeface="Times New Roman" pitchFamily="18" charset="0"/>
                <a:cs typeface="Times New Roman" pitchFamily="18" charset="0"/>
              </a:rPr>
              <a:t>2</a:t>
            </a:r>
            <a:r>
              <a:rPr lang="en-US" dirty="0">
                <a:solidFill>
                  <a:srgbClr val="1D4C72"/>
                </a:solidFill>
                <a:latin typeface="Times New Roman" pitchFamily="18" charset="0"/>
                <a:cs typeface="Times New Roman" pitchFamily="18" charset="0"/>
              </a:rPr>
              <a:t>        CH</a:t>
            </a:r>
            <a:r>
              <a:rPr lang="en-US" baseline="-25000" dirty="0">
                <a:solidFill>
                  <a:srgbClr val="1D4C72"/>
                </a:solidFill>
                <a:latin typeface="Times New Roman" pitchFamily="18" charset="0"/>
                <a:cs typeface="Times New Roman" pitchFamily="18" charset="0"/>
              </a:rPr>
              <a:t>2</a:t>
            </a:r>
            <a:r>
              <a:rPr lang="en-US" dirty="0">
                <a:solidFill>
                  <a:srgbClr val="1D4C72"/>
                </a:solidFill>
                <a:latin typeface="Times New Roman" pitchFamily="18" charset="0"/>
                <a:cs typeface="Times New Roman" pitchFamily="18" charset="0"/>
              </a:rPr>
              <a:t>Cl</a:t>
            </a:r>
            <a:r>
              <a:rPr lang="en-US" baseline="-25000" dirty="0">
                <a:solidFill>
                  <a:srgbClr val="1D4C72"/>
                </a:solidFill>
                <a:latin typeface="Times New Roman" pitchFamily="18" charset="0"/>
                <a:cs typeface="Times New Roman" pitchFamily="18" charset="0"/>
              </a:rPr>
              <a:t>2</a:t>
            </a:r>
            <a:r>
              <a:rPr lang="en-US" dirty="0">
                <a:solidFill>
                  <a:srgbClr val="1D4C72"/>
                </a:solidFill>
                <a:latin typeface="Times New Roman" pitchFamily="18" charset="0"/>
                <a:cs typeface="Times New Roman" pitchFamily="18" charset="0"/>
              </a:rPr>
              <a:t>      NI</a:t>
            </a:r>
            <a:r>
              <a:rPr lang="en-US" baseline="-25000" dirty="0">
                <a:solidFill>
                  <a:srgbClr val="1D4C72"/>
                </a:solidFill>
                <a:latin typeface="Times New Roman" pitchFamily="18" charset="0"/>
                <a:cs typeface="Times New Roman" pitchFamily="18" charset="0"/>
              </a:rPr>
              <a:t>3</a:t>
            </a:r>
            <a:r>
              <a:rPr lang="en-US" dirty="0">
                <a:solidFill>
                  <a:srgbClr val="1D4C72"/>
                </a:solidFill>
                <a:latin typeface="Times New Roman" pitchFamily="18" charset="0"/>
                <a:cs typeface="Times New Roman" pitchFamily="18" charset="0"/>
              </a:rPr>
              <a:t>        H</a:t>
            </a:r>
            <a:r>
              <a:rPr lang="en-US" baseline="-25000" dirty="0">
                <a:solidFill>
                  <a:srgbClr val="1D4C72"/>
                </a:solidFill>
                <a:latin typeface="Times New Roman" pitchFamily="18" charset="0"/>
                <a:cs typeface="Times New Roman" pitchFamily="18" charset="0"/>
              </a:rPr>
              <a:t>2</a:t>
            </a:r>
            <a:r>
              <a:rPr lang="en-US" dirty="0">
                <a:solidFill>
                  <a:srgbClr val="1D4C72"/>
                </a:solidFill>
                <a:latin typeface="Times New Roman" pitchFamily="18" charset="0"/>
                <a:cs typeface="Times New Roman" pitchFamily="18" charset="0"/>
              </a:rPr>
              <a:t>CO       SH</a:t>
            </a:r>
            <a:r>
              <a:rPr lang="en-US" baseline="-25000" dirty="0">
                <a:solidFill>
                  <a:srgbClr val="1D4C72"/>
                </a:solidFill>
                <a:latin typeface="Times New Roman" pitchFamily="18" charset="0"/>
                <a:cs typeface="Times New Roman" pitchFamily="18" charset="0"/>
              </a:rPr>
              <a:t>2</a:t>
            </a:r>
            <a:r>
              <a:rPr lang="en-US" dirty="0">
                <a:solidFill>
                  <a:srgbClr val="1D4C72"/>
                </a:solidFill>
              </a:rPr>
              <a:t>       </a:t>
            </a:r>
            <a:endParaRPr lang="he-IL" dirty="0">
              <a:solidFill>
                <a:srgbClr val="1D4C72"/>
              </a:solidFill>
            </a:endParaRPr>
          </a:p>
        </p:txBody>
      </p:sp>
      <p:grpSp>
        <p:nvGrpSpPr>
          <p:cNvPr id="15366" name="קבוצה 30"/>
          <p:cNvGrpSpPr>
            <a:grpSpLocks/>
          </p:cNvGrpSpPr>
          <p:nvPr/>
        </p:nvGrpSpPr>
        <p:grpSpPr bwMode="auto">
          <a:xfrm>
            <a:off x="1622425" y="3213100"/>
            <a:ext cx="717550" cy="863600"/>
            <a:chOff x="1191160" y="4005064"/>
            <a:chExt cx="716544" cy="864096"/>
          </a:xfrm>
        </p:grpSpPr>
        <p:sp>
          <p:nvSpPr>
            <p:cNvPr id="15398" name="TextBox 19"/>
            <p:cNvSpPr txBox="1">
              <a:spLocks noChangeArrowheads="1"/>
            </p:cNvSpPr>
            <p:nvPr/>
          </p:nvSpPr>
          <p:spPr bwMode="auto">
            <a:xfrm>
              <a:off x="1331640" y="4221088"/>
              <a:ext cx="576064" cy="400110"/>
            </a:xfrm>
            <a:prstGeom prst="rect">
              <a:avLst/>
            </a:prstGeom>
            <a:noFill/>
            <a:ln w="28575">
              <a:noFill/>
              <a:miter lim="800000"/>
              <a:headEnd/>
              <a:tailEnd/>
            </a:ln>
          </p:spPr>
          <p:txBody>
            <a:bodyPr>
              <a:spAutoFit/>
            </a:bodyPr>
            <a:lstStyle/>
            <a:p>
              <a:pPr algn="l" rtl="0"/>
              <a:r>
                <a:rPr lang="en-US" sz="2000" b="1"/>
                <a:t>C</a:t>
              </a:r>
              <a:endParaRPr lang="he-IL" sz="2000" b="1"/>
            </a:p>
          </p:txBody>
        </p:sp>
        <p:cxnSp>
          <p:nvCxnSpPr>
            <p:cNvPr id="21" name="מחבר ישר 20"/>
            <p:cNvCxnSpPr/>
            <p:nvPr/>
          </p:nvCxnSpPr>
          <p:spPr>
            <a:xfrm rot="5400000">
              <a:off x="1350234" y="4129755"/>
              <a:ext cx="24938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מחבר ישר 21"/>
            <p:cNvCxnSpPr/>
            <p:nvPr/>
          </p:nvCxnSpPr>
          <p:spPr>
            <a:xfrm>
              <a:off x="1619184" y="4508591"/>
              <a:ext cx="288520" cy="14454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מחבר ישר 22"/>
            <p:cNvCxnSpPr/>
            <p:nvPr/>
          </p:nvCxnSpPr>
          <p:spPr>
            <a:xfrm rot="5400000">
              <a:off x="1259836" y="4654072"/>
              <a:ext cx="287502" cy="142675"/>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4" name="משולש שווה שוקיים 23"/>
            <p:cNvSpPr/>
            <p:nvPr/>
          </p:nvSpPr>
          <p:spPr>
            <a:xfrm rot="837743">
              <a:off x="1191160" y="4392547"/>
              <a:ext cx="98409" cy="360769"/>
            </a:xfrm>
            <a:prstGeom prst="triangle">
              <a:avLst/>
            </a:prstGeom>
            <a:solidFill>
              <a:schemeClr val="tx1"/>
            </a:solidFill>
            <a:ln>
              <a:solidFill>
                <a:schemeClr val="tx1"/>
              </a:solidFill>
            </a:ln>
            <a:scene3d>
              <a:camera prst="orthographicFront">
                <a:rot lat="0" lon="3000000" rev="189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flatTx/>
            </a:bodyPr>
            <a:lstStyle/>
            <a:p>
              <a:pPr algn="ctr" rtl="0">
                <a:defRPr/>
              </a:pPr>
              <a:endParaRPr lang="he-IL"/>
            </a:p>
          </p:txBody>
        </p:sp>
      </p:grpSp>
      <p:grpSp>
        <p:nvGrpSpPr>
          <p:cNvPr id="15367" name="קבוצה 26"/>
          <p:cNvGrpSpPr>
            <a:grpSpLocks/>
          </p:cNvGrpSpPr>
          <p:nvPr/>
        </p:nvGrpSpPr>
        <p:grpSpPr bwMode="auto">
          <a:xfrm>
            <a:off x="2987675" y="3068638"/>
            <a:ext cx="792163" cy="400050"/>
            <a:chOff x="1763686" y="2996952"/>
            <a:chExt cx="1080123" cy="400110"/>
          </a:xfrm>
        </p:grpSpPr>
        <p:sp>
          <p:nvSpPr>
            <p:cNvPr id="15393" name="TextBox 8"/>
            <p:cNvSpPr txBox="1">
              <a:spLocks noChangeArrowheads="1"/>
            </p:cNvSpPr>
            <p:nvPr/>
          </p:nvSpPr>
          <p:spPr bwMode="auto">
            <a:xfrm>
              <a:off x="2058265" y="2996952"/>
              <a:ext cx="288032" cy="400110"/>
            </a:xfrm>
            <a:prstGeom prst="rect">
              <a:avLst/>
            </a:prstGeom>
            <a:noFill/>
            <a:ln w="9525">
              <a:noFill/>
              <a:miter lim="800000"/>
              <a:headEnd/>
              <a:tailEnd/>
            </a:ln>
          </p:spPr>
          <p:txBody>
            <a:bodyPr>
              <a:spAutoFit/>
            </a:bodyPr>
            <a:lstStyle/>
            <a:p>
              <a:pPr algn="l" rtl="0"/>
              <a:r>
                <a:rPr lang="en-US" sz="2000" b="1"/>
                <a:t>C</a:t>
              </a:r>
              <a:endParaRPr lang="he-IL" sz="2000" b="1"/>
            </a:p>
          </p:txBody>
        </p:sp>
        <p:cxnSp>
          <p:nvCxnSpPr>
            <p:cNvPr id="10" name="מחבר ישר 9"/>
            <p:cNvCxnSpPr/>
            <p:nvPr/>
          </p:nvCxnSpPr>
          <p:spPr>
            <a:xfrm rot="10800000">
              <a:off x="2484490" y="3212884"/>
              <a:ext cx="359319" cy="0"/>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1" name="מחבר ישר 10"/>
            <p:cNvCxnSpPr/>
            <p:nvPr/>
          </p:nvCxnSpPr>
          <p:spPr>
            <a:xfrm rot="10800000" flipV="1">
              <a:off x="2484490" y="3141436"/>
              <a:ext cx="359319" cy="0"/>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5" name="מחבר ישר 24"/>
            <p:cNvCxnSpPr/>
            <p:nvPr/>
          </p:nvCxnSpPr>
          <p:spPr>
            <a:xfrm rot="10800000">
              <a:off x="1763686" y="3212884"/>
              <a:ext cx="359319" cy="0"/>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6" name="מחבר ישר 25"/>
            <p:cNvCxnSpPr/>
            <p:nvPr/>
          </p:nvCxnSpPr>
          <p:spPr>
            <a:xfrm rot="10800000" flipV="1">
              <a:off x="1763686" y="3141436"/>
              <a:ext cx="359319" cy="0"/>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grpSp>
        <p:nvGrpSpPr>
          <p:cNvPr id="15368" name="קבוצה 56"/>
          <p:cNvGrpSpPr>
            <a:grpSpLocks/>
          </p:cNvGrpSpPr>
          <p:nvPr/>
        </p:nvGrpSpPr>
        <p:grpSpPr bwMode="auto">
          <a:xfrm>
            <a:off x="2195513" y="4076700"/>
            <a:ext cx="717550" cy="720725"/>
            <a:chOff x="467544" y="1484784"/>
            <a:chExt cx="716544" cy="720080"/>
          </a:xfrm>
        </p:grpSpPr>
        <p:grpSp>
          <p:nvGrpSpPr>
            <p:cNvPr id="15386" name="קבוצה 48"/>
            <p:cNvGrpSpPr>
              <a:grpSpLocks/>
            </p:cNvGrpSpPr>
            <p:nvPr/>
          </p:nvGrpSpPr>
          <p:grpSpPr bwMode="auto">
            <a:xfrm>
              <a:off x="467544" y="1556792"/>
              <a:ext cx="716544" cy="648072"/>
              <a:chOff x="1191160" y="4221088"/>
              <a:chExt cx="716544" cy="648072"/>
            </a:xfrm>
          </p:grpSpPr>
          <p:sp>
            <p:nvSpPr>
              <p:cNvPr id="15389" name="TextBox 49"/>
              <p:cNvSpPr txBox="1">
                <a:spLocks noChangeArrowheads="1"/>
              </p:cNvSpPr>
              <p:nvPr/>
            </p:nvSpPr>
            <p:spPr bwMode="auto">
              <a:xfrm>
                <a:off x="1331640" y="4221088"/>
                <a:ext cx="576064" cy="400110"/>
              </a:xfrm>
              <a:prstGeom prst="rect">
                <a:avLst/>
              </a:prstGeom>
              <a:noFill/>
              <a:ln w="28575">
                <a:noFill/>
                <a:miter lim="800000"/>
                <a:headEnd/>
                <a:tailEnd/>
              </a:ln>
            </p:spPr>
            <p:txBody>
              <a:bodyPr>
                <a:spAutoFit/>
              </a:bodyPr>
              <a:lstStyle/>
              <a:p>
                <a:pPr algn="l" rtl="0"/>
                <a:r>
                  <a:rPr lang="en-US" sz="2000" b="1"/>
                  <a:t>N</a:t>
                </a:r>
                <a:endParaRPr lang="he-IL" sz="2000" b="1"/>
              </a:p>
            </p:txBody>
          </p:sp>
          <p:cxnSp>
            <p:nvCxnSpPr>
              <p:cNvPr id="52" name="מחבר ישר 51"/>
              <p:cNvCxnSpPr/>
              <p:nvPr/>
            </p:nvCxnSpPr>
            <p:spPr>
              <a:xfrm>
                <a:off x="1619184" y="4509120"/>
                <a:ext cx="288520" cy="14433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מחבר ישר 52"/>
              <p:cNvCxnSpPr/>
              <p:nvPr/>
            </p:nvCxnSpPr>
            <p:spPr>
              <a:xfrm rot="5400000">
                <a:off x="1259253" y="4653489"/>
                <a:ext cx="288666" cy="142675"/>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4" name="משולש שווה שוקיים 53"/>
              <p:cNvSpPr/>
              <p:nvPr/>
            </p:nvSpPr>
            <p:spPr>
              <a:xfrm rot="837743">
                <a:off x="1191160" y="4392547"/>
                <a:ext cx="98409" cy="360769"/>
              </a:xfrm>
              <a:prstGeom prst="triangle">
                <a:avLst/>
              </a:prstGeom>
              <a:solidFill>
                <a:schemeClr val="tx1"/>
              </a:solidFill>
              <a:ln>
                <a:solidFill>
                  <a:schemeClr val="tx1"/>
                </a:solidFill>
              </a:ln>
              <a:scene3d>
                <a:camera prst="orthographicFront">
                  <a:rot lat="0" lon="3000000" rev="189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flatTx/>
              </a:bodyPr>
              <a:lstStyle/>
              <a:p>
                <a:pPr algn="ctr" rtl="0">
                  <a:defRPr/>
                </a:pPr>
                <a:endParaRPr lang="he-IL"/>
              </a:p>
            </p:txBody>
          </p:sp>
        </p:grpSp>
        <p:sp>
          <p:nvSpPr>
            <p:cNvPr id="55" name="אליפסה 54"/>
            <p:cNvSpPr/>
            <p:nvPr/>
          </p:nvSpPr>
          <p:spPr>
            <a:xfrm flipH="1">
              <a:off x="827401" y="1484784"/>
              <a:ext cx="45973" cy="71374"/>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chemeClr val="tx1"/>
                </a:solidFill>
              </a:endParaRPr>
            </a:p>
          </p:txBody>
        </p:sp>
        <p:sp>
          <p:nvSpPr>
            <p:cNvPr id="56" name="אליפסה 55"/>
            <p:cNvSpPr/>
            <p:nvPr/>
          </p:nvSpPr>
          <p:spPr>
            <a:xfrm flipH="1">
              <a:off x="695824" y="1484784"/>
              <a:ext cx="60240" cy="71374"/>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chemeClr val="tx1"/>
                </a:solidFill>
              </a:endParaRPr>
            </a:p>
          </p:txBody>
        </p:sp>
      </p:grpSp>
      <p:grpSp>
        <p:nvGrpSpPr>
          <p:cNvPr id="15369" name="קבוצה 74"/>
          <p:cNvGrpSpPr>
            <a:grpSpLocks/>
          </p:cNvGrpSpPr>
          <p:nvPr/>
        </p:nvGrpSpPr>
        <p:grpSpPr bwMode="auto">
          <a:xfrm>
            <a:off x="1763713" y="5157788"/>
            <a:ext cx="631825" cy="574675"/>
            <a:chOff x="1187624" y="620688"/>
            <a:chExt cx="631304" cy="576063"/>
          </a:xfrm>
        </p:grpSpPr>
        <p:sp>
          <p:nvSpPr>
            <p:cNvPr id="15381" name="TextBox 64"/>
            <p:cNvSpPr txBox="1">
              <a:spLocks noChangeArrowheads="1"/>
            </p:cNvSpPr>
            <p:nvPr/>
          </p:nvSpPr>
          <p:spPr bwMode="auto">
            <a:xfrm>
              <a:off x="1331640" y="620688"/>
              <a:ext cx="288032" cy="400110"/>
            </a:xfrm>
            <a:prstGeom prst="rect">
              <a:avLst/>
            </a:prstGeom>
            <a:noFill/>
            <a:ln w="19050">
              <a:noFill/>
              <a:miter lim="800000"/>
              <a:headEnd/>
              <a:tailEnd/>
            </a:ln>
          </p:spPr>
          <p:txBody>
            <a:bodyPr>
              <a:spAutoFit/>
            </a:bodyPr>
            <a:lstStyle/>
            <a:p>
              <a:pPr algn="l" rtl="0"/>
              <a:r>
                <a:rPr lang="en-US" sz="2000" b="1"/>
                <a:t>C</a:t>
              </a:r>
              <a:endParaRPr lang="he-IL" sz="2000" b="1"/>
            </a:p>
          </p:txBody>
        </p:sp>
        <p:cxnSp>
          <p:nvCxnSpPr>
            <p:cNvPr id="66" name="מחבר ישר 65"/>
            <p:cNvCxnSpPr/>
            <p:nvPr/>
          </p:nvCxnSpPr>
          <p:spPr>
            <a:xfrm>
              <a:off x="1187624" y="620688"/>
              <a:ext cx="215722" cy="144811"/>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7" name="מחבר ישר 66"/>
            <p:cNvCxnSpPr/>
            <p:nvPr/>
          </p:nvCxnSpPr>
          <p:spPr>
            <a:xfrm rot="5400000" flipH="1" flipV="1">
              <a:off x="1444252" y="1093315"/>
              <a:ext cx="206873" cy="0"/>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8" name="מחבר ישר 67"/>
            <p:cNvCxnSpPr/>
            <p:nvPr/>
          </p:nvCxnSpPr>
          <p:spPr>
            <a:xfrm flipV="1">
              <a:off x="1619068" y="620688"/>
              <a:ext cx="199860" cy="160724"/>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9" name="מחבר ישר 68"/>
            <p:cNvCxnSpPr/>
            <p:nvPr/>
          </p:nvCxnSpPr>
          <p:spPr>
            <a:xfrm rot="5400000" flipH="1" flipV="1">
              <a:off x="1368100" y="1088540"/>
              <a:ext cx="216421" cy="0"/>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grpSp>
        <p:nvGrpSpPr>
          <p:cNvPr id="15370" name="קבוצה 102"/>
          <p:cNvGrpSpPr>
            <a:grpSpLocks/>
          </p:cNvGrpSpPr>
          <p:nvPr/>
        </p:nvGrpSpPr>
        <p:grpSpPr bwMode="auto">
          <a:xfrm>
            <a:off x="827088" y="5805488"/>
            <a:ext cx="825500" cy="431800"/>
            <a:chOff x="827584" y="5301208"/>
            <a:chExt cx="825279" cy="432050"/>
          </a:xfrm>
        </p:grpSpPr>
        <p:grpSp>
          <p:nvGrpSpPr>
            <p:cNvPr id="15371" name="קבוצה 98"/>
            <p:cNvGrpSpPr>
              <a:grpSpLocks/>
            </p:cNvGrpSpPr>
            <p:nvPr/>
          </p:nvGrpSpPr>
          <p:grpSpPr bwMode="auto">
            <a:xfrm>
              <a:off x="827584" y="5301208"/>
              <a:ext cx="825279" cy="432050"/>
              <a:chOff x="1259632" y="404664"/>
              <a:chExt cx="825279" cy="432050"/>
            </a:xfrm>
          </p:grpSpPr>
          <p:sp>
            <p:nvSpPr>
              <p:cNvPr id="15378" name="TextBox 79"/>
              <p:cNvSpPr txBox="1">
                <a:spLocks noChangeArrowheads="1"/>
              </p:cNvSpPr>
              <p:nvPr/>
            </p:nvSpPr>
            <p:spPr bwMode="auto">
              <a:xfrm>
                <a:off x="1475656" y="404664"/>
                <a:ext cx="576064" cy="400110"/>
              </a:xfrm>
              <a:prstGeom prst="rect">
                <a:avLst/>
              </a:prstGeom>
              <a:noFill/>
              <a:ln w="28575">
                <a:noFill/>
                <a:miter lim="800000"/>
                <a:headEnd/>
                <a:tailEnd/>
              </a:ln>
            </p:spPr>
            <p:txBody>
              <a:bodyPr>
                <a:spAutoFit/>
              </a:bodyPr>
              <a:lstStyle/>
              <a:p>
                <a:pPr algn="l" rtl="0"/>
                <a:r>
                  <a:rPr lang="en-US" sz="2000" b="1"/>
                  <a:t>S</a:t>
                </a:r>
                <a:endParaRPr lang="he-IL" sz="2000" b="1"/>
              </a:p>
            </p:txBody>
          </p:sp>
          <p:cxnSp>
            <p:nvCxnSpPr>
              <p:cNvPr id="81" name="מחבר ישר 80"/>
              <p:cNvCxnSpPr/>
              <p:nvPr/>
            </p:nvCxnSpPr>
            <p:spPr>
              <a:xfrm flipV="1">
                <a:off x="1259632" y="692167"/>
                <a:ext cx="287260" cy="14454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מחבר ישר 81"/>
              <p:cNvCxnSpPr/>
              <p:nvPr/>
            </p:nvCxnSpPr>
            <p:spPr>
              <a:xfrm>
                <a:off x="1764322" y="692167"/>
                <a:ext cx="320589" cy="14454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372" name="קבוצה 94"/>
            <p:cNvGrpSpPr>
              <a:grpSpLocks/>
            </p:cNvGrpSpPr>
            <p:nvPr/>
          </p:nvGrpSpPr>
          <p:grpSpPr bwMode="auto">
            <a:xfrm>
              <a:off x="1259632" y="5301208"/>
              <a:ext cx="144014" cy="72008"/>
              <a:chOff x="899593" y="332656"/>
              <a:chExt cx="144014" cy="72008"/>
            </a:xfrm>
          </p:grpSpPr>
          <p:sp>
            <p:nvSpPr>
              <p:cNvPr id="93" name="אליפסה 92"/>
              <p:cNvSpPr/>
              <p:nvPr/>
            </p:nvSpPr>
            <p:spPr>
              <a:xfrm>
                <a:off x="899229" y="332656"/>
                <a:ext cx="73005" cy="71479"/>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rgbClr val="C00000"/>
                  </a:solidFill>
                </a:endParaRPr>
              </a:p>
            </p:txBody>
          </p:sp>
          <p:sp>
            <p:nvSpPr>
              <p:cNvPr id="94" name="אליפסה 93"/>
              <p:cNvSpPr/>
              <p:nvPr/>
            </p:nvSpPr>
            <p:spPr>
              <a:xfrm>
                <a:off x="972234" y="332656"/>
                <a:ext cx="71418" cy="71479"/>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rgbClr val="C00000"/>
                  </a:solidFill>
                </a:endParaRPr>
              </a:p>
            </p:txBody>
          </p:sp>
        </p:grpSp>
        <p:grpSp>
          <p:nvGrpSpPr>
            <p:cNvPr id="15373" name="קבוצה 95"/>
            <p:cNvGrpSpPr>
              <a:grpSpLocks/>
            </p:cNvGrpSpPr>
            <p:nvPr/>
          </p:nvGrpSpPr>
          <p:grpSpPr bwMode="auto">
            <a:xfrm>
              <a:off x="1043608" y="5301208"/>
              <a:ext cx="144014" cy="72008"/>
              <a:chOff x="899593" y="332656"/>
              <a:chExt cx="144014" cy="72008"/>
            </a:xfrm>
          </p:grpSpPr>
          <p:sp>
            <p:nvSpPr>
              <p:cNvPr id="97" name="אליפסה 96"/>
              <p:cNvSpPr/>
              <p:nvPr/>
            </p:nvSpPr>
            <p:spPr>
              <a:xfrm>
                <a:off x="899411" y="332656"/>
                <a:ext cx="73005" cy="71479"/>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rgbClr val="C00000"/>
                  </a:solidFill>
                </a:endParaRPr>
              </a:p>
            </p:txBody>
          </p:sp>
          <p:sp>
            <p:nvSpPr>
              <p:cNvPr id="98" name="אליפסה 97"/>
              <p:cNvSpPr/>
              <p:nvPr/>
            </p:nvSpPr>
            <p:spPr>
              <a:xfrm>
                <a:off x="972416" y="332656"/>
                <a:ext cx="71418" cy="71479"/>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rgbClr val="C00000"/>
                  </a:solidFill>
                </a:endParaRPr>
              </a:p>
            </p:txBody>
          </p:sp>
        </p:grpSp>
      </p:gr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gif"/></Relationships>
</file>

<file path=ppt/theme/theme1.xml><?xml version="1.0" encoding="utf-8"?>
<a:theme xmlns:a="http://schemas.openxmlformats.org/drawingml/2006/main" name="Office Theme">
  <a:themeElements>
    <a:clrScheme name="Custom 4">
      <a:dk1>
        <a:sysClr val="windowText" lastClr="000000"/>
      </a:dk1>
      <a:lt1>
        <a:sysClr val="window" lastClr="FFFFFF"/>
      </a:lt1>
      <a:dk2>
        <a:srgbClr val="1F497D"/>
      </a:dk2>
      <a:lt2>
        <a:srgbClr val="FFFFFF"/>
      </a:lt2>
      <a:accent1>
        <a:srgbClr val="7F7F7F"/>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chemeClr val="bg1"/>
            </a:gs>
            <a:gs pos="50000">
              <a:schemeClr val="bg2">
                <a:lumMod val="95000"/>
              </a:schemeClr>
            </a:gs>
          </a:gsLst>
          <a:lin ang="5400000" scaled="0"/>
        </a:gradFill>
        <a:ln w="12700">
          <a:solidFill>
            <a:schemeClr val="bg1">
              <a:lumMod val="75000"/>
            </a:schemeClr>
          </a:solidFill>
        </a:ln>
      </a:spPr>
      <a:bodyPr rtlCol="1" anchor="t"/>
      <a:lstStyle>
        <a:defPPr>
          <a:buBlip>
            <a:blip xmlns:r="http://schemas.openxmlformats.org/officeDocument/2006/relationships" r:embed="rId1"/>
          </a:buBlip>
          <a:defRPr sz="12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solidFill>
          <a:schemeClr val="bg1">
            <a:lumMod val="95000"/>
          </a:schemeClr>
        </a:solidFill>
        <a:ln w="22225">
          <a:solidFill>
            <a:schemeClr val="bg1">
              <a:lumMod val="85000"/>
            </a:schemeClr>
          </a:solidFill>
        </a:ln>
        <a:effectLst/>
      </a:spPr>
      <a:bodyPr wrap="none" rtlCol="1" anchor="ctr">
        <a:normAutofit/>
      </a:bodyPr>
      <a:lstStyle>
        <a:defPPr algn="ctr" rtl="1" fontAlgn="auto">
          <a:spcBef>
            <a:spcPts val="0"/>
          </a:spcBef>
          <a:spcAft>
            <a:spcPts val="0"/>
          </a:spcAft>
          <a:defRPr sz="1400" u="sng" dirty="0">
            <a:solidFill>
              <a:srgbClr val="00B0F0"/>
            </a:solidFill>
            <a:latin typeface="+mn-lt"/>
            <a:cs typeface="+mn-cs"/>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3091</TotalTime>
  <Words>1649</Words>
  <Application>Microsoft Office PowerPoint</Application>
  <PresentationFormat>‫הצגה על המסך (4:3)</PresentationFormat>
  <Paragraphs>280</Paragraphs>
  <Slides>22</Slides>
  <Notes>3</Notes>
  <HiddenSlides>0</HiddenSlides>
  <MMClips>0</MMClips>
  <ScaleCrop>false</ScaleCrop>
  <HeadingPairs>
    <vt:vector size="4" baseType="variant">
      <vt:variant>
        <vt:lpstr>ערכת נושא</vt:lpstr>
      </vt:variant>
      <vt:variant>
        <vt:i4>1</vt:i4>
      </vt:variant>
      <vt:variant>
        <vt:lpstr>כותרות שקופיות</vt:lpstr>
      </vt:variant>
      <vt:variant>
        <vt:i4>22</vt:i4>
      </vt:variant>
    </vt:vector>
  </HeadingPairs>
  <TitlesOfParts>
    <vt:vector size="23" baseType="lpstr">
      <vt:lpstr>Office Theme</vt:lpstr>
      <vt:lpstr>שקופית 1</vt:lpstr>
      <vt:lpstr>שקופית 2</vt:lpstr>
      <vt:lpstr>שקופית 3</vt:lpstr>
      <vt:lpstr>שקופית 4</vt:lpstr>
      <vt:lpstr>שקופית 5</vt:lpstr>
      <vt:lpstr>שקופית 6</vt:lpstr>
      <vt:lpstr>שקופית 7</vt:lpstr>
      <vt:lpstr>שקופית 8</vt:lpstr>
      <vt:lpstr>שקופית 9</vt:lpstr>
      <vt:lpstr>שקופית 10</vt:lpstr>
      <vt:lpstr>שקופית 11</vt:lpstr>
      <vt:lpstr>שקופית 12</vt:lpstr>
      <vt:lpstr>שקופית 13</vt:lpstr>
      <vt:lpstr>שקופית 14</vt:lpstr>
      <vt:lpstr>שקופית 15</vt:lpstr>
      <vt:lpstr>שקופית 16</vt:lpstr>
      <vt:lpstr>שקופית 17</vt:lpstr>
      <vt:lpstr>שקופית 18</vt:lpstr>
      <vt:lpstr>שקופית 19</vt:lpstr>
      <vt:lpstr>שקופית 20</vt:lpstr>
      <vt:lpstr>שקופית 21</vt:lpstr>
      <vt:lpstr>שקופית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nazmi</cp:lastModifiedBy>
  <cp:revision>338</cp:revision>
  <dcterms:created xsi:type="dcterms:W3CDTF">2010-09-05T07:07:37Z</dcterms:created>
  <dcterms:modified xsi:type="dcterms:W3CDTF">2011-09-18T23:50:44Z</dcterms:modified>
</cp:coreProperties>
</file>